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26"/>
  </p:notesMasterIdLst>
  <p:sldIdLst>
    <p:sldId id="256" r:id="rId2"/>
    <p:sldId id="257" r:id="rId3"/>
    <p:sldId id="261" r:id="rId4"/>
    <p:sldId id="262" r:id="rId5"/>
    <p:sldId id="264" r:id="rId6"/>
    <p:sldId id="265" r:id="rId7"/>
    <p:sldId id="275" r:id="rId8"/>
    <p:sldId id="273" r:id="rId9"/>
    <p:sldId id="283" r:id="rId10"/>
    <p:sldId id="274" r:id="rId11"/>
    <p:sldId id="266" r:id="rId12"/>
    <p:sldId id="267" r:id="rId13"/>
    <p:sldId id="268" r:id="rId14"/>
    <p:sldId id="269" r:id="rId15"/>
    <p:sldId id="270" r:id="rId16"/>
    <p:sldId id="277" r:id="rId17"/>
    <p:sldId id="278" r:id="rId18"/>
    <p:sldId id="279" r:id="rId19"/>
    <p:sldId id="280" r:id="rId20"/>
    <p:sldId id="271" r:id="rId21"/>
    <p:sldId id="276" r:id="rId22"/>
    <p:sldId id="285" r:id="rId23"/>
    <p:sldId id="281" r:id="rId24"/>
    <p:sldId id="28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5F5F5"/>
    <a:srgbClr val="FFCC99"/>
    <a:srgbClr val="FFFFFF"/>
    <a:srgbClr val="6A2F1C"/>
    <a:srgbClr val="FF0000"/>
    <a:srgbClr val="1C1C1C"/>
    <a:srgbClr val="FFCC00"/>
    <a:srgbClr val="FFFF66"/>
    <a:srgbClr val="5D31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51" autoAdjust="0"/>
    <p:restoredTop sz="93410" autoAdjust="0"/>
  </p:normalViewPr>
  <p:slideViewPr>
    <p:cSldViewPr snapToGrid="0">
      <p:cViewPr varScale="1">
        <p:scale>
          <a:sx n="103" d="100"/>
          <a:sy n="103" d="100"/>
        </p:scale>
        <p:origin x="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B38B4E-4FA8-4076-AE79-AF361BFAA284}" type="doc">
      <dgm:prSet loTypeId="urn:microsoft.com/office/officeart/2005/8/layout/hierarchy1" loCatId="hierarchy" qsTypeId="urn:microsoft.com/office/officeart/2005/8/quickstyle/simple3" qsCatId="simple" csTypeId="urn:microsoft.com/office/officeart/2005/8/colors/colorful1" csCatId="colorful" phldr="1"/>
      <dgm:spPr/>
      <dgm:t>
        <a:bodyPr/>
        <a:lstStyle/>
        <a:p>
          <a:endParaRPr lang="en-US"/>
        </a:p>
      </dgm:t>
    </dgm:pt>
    <dgm:pt modelId="{F7F4799A-CF4D-45A8-98FA-706058BB6BB7}">
      <dgm:prSet/>
      <dgm:spPr/>
      <dgm:t>
        <a:bodyPr/>
        <a:lstStyle/>
        <a:p>
          <a:pPr>
            <a:lnSpc>
              <a:spcPct val="100000"/>
            </a:lnSpc>
          </a:pPr>
          <a:r>
            <a:rPr lang="en-US" b="0" i="0" dirty="0"/>
            <a:t>A</a:t>
          </a:r>
          <a:endParaRPr lang="en-US" dirty="0"/>
        </a:p>
      </dgm:t>
    </dgm:pt>
    <dgm:pt modelId="{70EEEC54-E689-480D-A4FD-377BC17ED3EC}" type="parTrans" cxnId="{C382BF1B-6FA2-4720-A77C-1E49DC65F6B9}">
      <dgm:prSet/>
      <dgm:spPr/>
      <dgm:t>
        <a:bodyPr/>
        <a:lstStyle/>
        <a:p>
          <a:endParaRPr lang="en-US"/>
        </a:p>
      </dgm:t>
    </dgm:pt>
    <dgm:pt modelId="{8CB3606C-F466-460B-AA7E-B630AA5E51C2}" type="sibTrans" cxnId="{C382BF1B-6FA2-4720-A77C-1E49DC65F6B9}">
      <dgm:prSet/>
      <dgm:spPr/>
      <dgm:t>
        <a:bodyPr/>
        <a:lstStyle/>
        <a:p>
          <a:pPr>
            <a:lnSpc>
              <a:spcPct val="100000"/>
            </a:lnSpc>
          </a:pPr>
          <a:endParaRPr lang="en-US"/>
        </a:p>
      </dgm:t>
    </dgm:pt>
    <dgm:pt modelId="{B4A27AF5-C8E1-42A8-BB50-20C4349B648D}">
      <dgm:prSet/>
      <dgm:spPr/>
      <dgm:t>
        <a:bodyPr/>
        <a:lstStyle/>
        <a:p>
          <a:pPr>
            <a:lnSpc>
              <a:spcPct val="100000"/>
            </a:lnSpc>
          </a:pPr>
          <a:r>
            <a:rPr lang="en-US" b="0" i="0" dirty="0"/>
            <a:t>B</a:t>
          </a:r>
          <a:endParaRPr lang="en-US" dirty="0"/>
        </a:p>
      </dgm:t>
    </dgm:pt>
    <dgm:pt modelId="{9D144100-D76B-4E80-858C-C2E7DA4702FF}" type="parTrans" cxnId="{E6D258AD-5037-4E3D-BED2-75E9B851E894}">
      <dgm:prSet/>
      <dgm:spPr/>
      <dgm:t>
        <a:bodyPr/>
        <a:lstStyle/>
        <a:p>
          <a:endParaRPr lang="en-US"/>
        </a:p>
      </dgm:t>
    </dgm:pt>
    <dgm:pt modelId="{59DE8C4A-C313-4E27-8E31-7C3297784A1C}" type="sibTrans" cxnId="{E6D258AD-5037-4E3D-BED2-75E9B851E894}">
      <dgm:prSet/>
      <dgm:spPr/>
      <dgm:t>
        <a:bodyPr/>
        <a:lstStyle/>
        <a:p>
          <a:pPr>
            <a:lnSpc>
              <a:spcPct val="100000"/>
            </a:lnSpc>
          </a:pPr>
          <a:endParaRPr lang="en-US"/>
        </a:p>
      </dgm:t>
    </dgm:pt>
    <dgm:pt modelId="{45401500-9669-443F-9EEB-751BCD408EE8}">
      <dgm:prSet/>
      <dgm:spPr/>
      <dgm:t>
        <a:bodyPr/>
        <a:lstStyle/>
        <a:p>
          <a:pPr>
            <a:lnSpc>
              <a:spcPct val="100000"/>
            </a:lnSpc>
          </a:pPr>
          <a:r>
            <a:rPr lang="en-US" b="0" i="0" dirty="0"/>
            <a:t>C</a:t>
          </a:r>
          <a:endParaRPr lang="en-US" dirty="0"/>
        </a:p>
      </dgm:t>
    </dgm:pt>
    <dgm:pt modelId="{2C2FED21-F15B-4C6C-9368-D33EBE06854F}" type="parTrans" cxnId="{B341B7A0-9C97-4E24-902A-20F4CF20A18D}">
      <dgm:prSet/>
      <dgm:spPr/>
      <dgm:t>
        <a:bodyPr/>
        <a:lstStyle/>
        <a:p>
          <a:endParaRPr lang="en-US"/>
        </a:p>
      </dgm:t>
    </dgm:pt>
    <dgm:pt modelId="{43CBF6B0-A34C-4A6B-8353-441BB341643B}" type="sibTrans" cxnId="{B341B7A0-9C97-4E24-902A-20F4CF20A18D}">
      <dgm:prSet/>
      <dgm:spPr/>
      <dgm:t>
        <a:bodyPr/>
        <a:lstStyle/>
        <a:p>
          <a:endParaRPr lang="en-US"/>
        </a:p>
      </dgm:t>
    </dgm:pt>
    <dgm:pt modelId="{F8126BA0-CE80-4CA0-AFBD-8F051B8BD45F}">
      <dgm:prSet/>
      <dgm:spPr/>
      <dgm:t>
        <a:bodyPr/>
        <a:lstStyle/>
        <a:p>
          <a:r>
            <a:rPr lang="en-US" dirty="0"/>
            <a:t>D</a:t>
          </a:r>
        </a:p>
      </dgm:t>
    </dgm:pt>
    <dgm:pt modelId="{09BCD23D-7033-4AFC-BC0C-D6F0C692D175}" type="parTrans" cxnId="{33496048-F259-43F6-85AE-D5AFBFBA3E54}">
      <dgm:prSet/>
      <dgm:spPr/>
      <dgm:t>
        <a:bodyPr/>
        <a:lstStyle/>
        <a:p>
          <a:endParaRPr lang="en-US"/>
        </a:p>
      </dgm:t>
    </dgm:pt>
    <dgm:pt modelId="{E0E6DCEB-1BF9-4991-88F6-DD16AFA1C6C5}" type="sibTrans" cxnId="{33496048-F259-43F6-85AE-D5AFBFBA3E54}">
      <dgm:prSet/>
      <dgm:spPr/>
      <dgm:t>
        <a:bodyPr/>
        <a:lstStyle/>
        <a:p>
          <a:endParaRPr lang="en-US"/>
        </a:p>
      </dgm:t>
    </dgm:pt>
    <dgm:pt modelId="{A53E301B-A94E-4AA8-B14D-D46E1E606B6D}">
      <dgm:prSet/>
      <dgm:spPr/>
      <dgm:t>
        <a:bodyPr/>
        <a:lstStyle/>
        <a:p>
          <a:r>
            <a:rPr lang="en-US" dirty="0"/>
            <a:t>E</a:t>
          </a:r>
        </a:p>
      </dgm:t>
    </dgm:pt>
    <dgm:pt modelId="{0CD784F1-0FC9-42E3-A95E-71E4ED313F08}" type="parTrans" cxnId="{0D688228-892A-49E3-A5FE-3DBE3D3E1D37}">
      <dgm:prSet/>
      <dgm:spPr/>
      <dgm:t>
        <a:bodyPr/>
        <a:lstStyle/>
        <a:p>
          <a:endParaRPr lang="en-US"/>
        </a:p>
      </dgm:t>
    </dgm:pt>
    <dgm:pt modelId="{30982F71-7ECD-45F9-BEC8-480109F35A1C}" type="sibTrans" cxnId="{0D688228-892A-49E3-A5FE-3DBE3D3E1D37}">
      <dgm:prSet/>
      <dgm:spPr/>
      <dgm:t>
        <a:bodyPr/>
        <a:lstStyle/>
        <a:p>
          <a:endParaRPr lang="en-US"/>
        </a:p>
      </dgm:t>
    </dgm:pt>
    <dgm:pt modelId="{9F82DFD6-A9DD-48A9-A7F4-0FEE9BB77AB7}">
      <dgm:prSet/>
      <dgm:spPr/>
      <dgm:t>
        <a:bodyPr/>
        <a:lstStyle/>
        <a:p>
          <a:r>
            <a:rPr lang="en-US" b="0" i="0" dirty="0"/>
            <a:t>F</a:t>
          </a:r>
          <a:endParaRPr lang="en-US" dirty="0"/>
        </a:p>
      </dgm:t>
    </dgm:pt>
    <dgm:pt modelId="{6C4FAB3E-A7D8-44F3-807D-D535CF1F3EF0}" type="parTrans" cxnId="{F7369C70-9EA7-4DDC-9380-12B9DC2482DC}">
      <dgm:prSet/>
      <dgm:spPr/>
      <dgm:t>
        <a:bodyPr/>
        <a:lstStyle/>
        <a:p>
          <a:endParaRPr lang="en-US"/>
        </a:p>
      </dgm:t>
    </dgm:pt>
    <dgm:pt modelId="{F7E42C2E-64EB-496A-8C95-9852A9A48544}" type="sibTrans" cxnId="{F7369C70-9EA7-4DDC-9380-12B9DC2482DC}">
      <dgm:prSet/>
      <dgm:spPr/>
      <dgm:t>
        <a:bodyPr/>
        <a:lstStyle/>
        <a:p>
          <a:endParaRPr lang="en-US"/>
        </a:p>
      </dgm:t>
    </dgm:pt>
    <dgm:pt modelId="{9E31A679-70AE-41A8-8002-F3B8C6FE33D6}">
      <dgm:prSet/>
      <dgm:spPr/>
      <dgm:t>
        <a:bodyPr/>
        <a:lstStyle/>
        <a:p>
          <a:r>
            <a:rPr lang="en-US" b="0" i="0" dirty="0"/>
            <a:t>G</a:t>
          </a:r>
          <a:endParaRPr lang="en-US" dirty="0"/>
        </a:p>
      </dgm:t>
    </dgm:pt>
    <dgm:pt modelId="{D103ACB7-CB20-4AFD-9DE1-329DC97633CE}" type="parTrans" cxnId="{F3898100-40E6-4B2D-8EA9-DA66B37D9EE2}">
      <dgm:prSet/>
      <dgm:spPr/>
      <dgm:t>
        <a:bodyPr/>
        <a:lstStyle/>
        <a:p>
          <a:endParaRPr lang="en-US"/>
        </a:p>
      </dgm:t>
    </dgm:pt>
    <dgm:pt modelId="{98A8A34C-907B-49A9-8CCD-2639FCF55E7D}" type="sibTrans" cxnId="{F3898100-40E6-4B2D-8EA9-DA66B37D9EE2}">
      <dgm:prSet/>
      <dgm:spPr/>
      <dgm:t>
        <a:bodyPr/>
        <a:lstStyle/>
        <a:p>
          <a:endParaRPr lang="en-US"/>
        </a:p>
      </dgm:t>
    </dgm:pt>
    <dgm:pt modelId="{318D7D7E-CAC7-4C76-B32C-6CE996ED5960}" type="pres">
      <dgm:prSet presAssocID="{E7B38B4E-4FA8-4076-AE79-AF361BFAA284}" presName="hierChild1" presStyleCnt="0">
        <dgm:presLayoutVars>
          <dgm:chPref val="1"/>
          <dgm:dir/>
          <dgm:animOne val="branch"/>
          <dgm:animLvl val="lvl"/>
          <dgm:resizeHandles/>
        </dgm:presLayoutVars>
      </dgm:prSet>
      <dgm:spPr/>
    </dgm:pt>
    <dgm:pt modelId="{0FAAA6A8-E4B7-43B1-8720-1DEF1AE68668}" type="pres">
      <dgm:prSet presAssocID="{F7F4799A-CF4D-45A8-98FA-706058BB6BB7}" presName="hierRoot1" presStyleCnt="0"/>
      <dgm:spPr/>
    </dgm:pt>
    <dgm:pt modelId="{AD2CDBCA-47A7-44C9-A452-FB442D3F1A21}" type="pres">
      <dgm:prSet presAssocID="{F7F4799A-CF4D-45A8-98FA-706058BB6BB7}" presName="composite" presStyleCnt="0"/>
      <dgm:spPr/>
    </dgm:pt>
    <dgm:pt modelId="{FFD84FB5-FE58-4FC1-B24E-CF925DB8BE64}" type="pres">
      <dgm:prSet presAssocID="{F7F4799A-CF4D-45A8-98FA-706058BB6BB7}" presName="background" presStyleLbl="node0" presStyleIdx="0" presStyleCnt="7"/>
      <dgm:spPr/>
    </dgm:pt>
    <dgm:pt modelId="{DBEDC724-83F2-444A-A910-1467BEFD246B}" type="pres">
      <dgm:prSet presAssocID="{F7F4799A-CF4D-45A8-98FA-706058BB6BB7}" presName="text" presStyleLbl="fgAcc0" presStyleIdx="0" presStyleCnt="7">
        <dgm:presLayoutVars>
          <dgm:chPref val="3"/>
        </dgm:presLayoutVars>
      </dgm:prSet>
      <dgm:spPr/>
    </dgm:pt>
    <dgm:pt modelId="{E8B98C9D-39E9-41A2-AF52-CD008F120A5F}" type="pres">
      <dgm:prSet presAssocID="{F7F4799A-CF4D-45A8-98FA-706058BB6BB7}" presName="hierChild2" presStyleCnt="0"/>
      <dgm:spPr/>
    </dgm:pt>
    <dgm:pt modelId="{2088E03D-1484-4887-8087-2020FE97277F}" type="pres">
      <dgm:prSet presAssocID="{B4A27AF5-C8E1-42A8-BB50-20C4349B648D}" presName="hierRoot1" presStyleCnt="0"/>
      <dgm:spPr/>
    </dgm:pt>
    <dgm:pt modelId="{6CA722DC-5763-4D88-89E4-A29BECAAA463}" type="pres">
      <dgm:prSet presAssocID="{B4A27AF5-C8E1-42A8-BB50-20C4349B648D}" presName="composite" presStyleCnt="0"/>
      <dgm:spPr/>
    </dgm:pt>
    <dgm:pt modelId="{2F7E6AD0-5131-498C-B717-15F7F59EDEC1}" type="pres">
      <dgm:prSet presAssocID="{B4A27AF5-C8E1-42A8-BB50-20C4349B648D}" presName="background" presStyleLbl="node0" presStyleIdx="1" presStyleCnt="7"/>
      <dgm:spPr/>
    </dgm:pt>
    <dgm:pt modelId="{09997008-A307-4841-B9B1-E3905168B0C8}" type="pres">
      <dgm:prSet presAssocID="{B4A27AF5-C8E1-42A8-BB50-20C4349B648D}" presName="text" presStyleLbl="fgAcc0" presStyleIdx="1" presStyleCnt="7">
        <dgm:presLayoutVars>
          <dgm:chPref val="3"/>
        </dgm:presLayoutVars>
      </dgm:prSet>
      <dgm:spPr/>
    </dgm:pt>
    <dgm:pt modelId="{4F1F84DD-7886-41E0-A856-DED38C70D7C7}" type="pres">
      <dgm:prSet presAssocID="{B4A27AF5-C8E1-42A8-BB50-20C4349B648D}" presName="hierChild2" presStyleCnt="0"/>
      <dgm:spPr/>
    </dgm:pt>
    <dgm:pt modelId="{3BD6C7AB-96D4-4CC2-B852-2E9E6AE07735}" type="pres">
      <dgm:prSet presAssocID="{45401500-9669-443F-9EEB-751BCD408EE8}" presName="hierRoot1" presStyleCnt="0"/>
      <dgm:spPr/>
    </dgm:pt>
    <dgm:pt modelId="{CE3BDB99-7719-4F03-9F2F-1680D13E6C6D}" type="pres">
      <dgm:prSet presAssocID="{45401500-9669-443F-9EEB-751BCD408EE8}" presName="composite" presStyleCnt="0"/>
      <dgm:spPr/>
    </dgm:pt>
    <dgm:pt modelId="{EEEA36D9-513A-4554-84A7-F97B057EA99D}" type="pres">
      <dgm:prSet presAssocID="{45401500-9669-443F-9EEB-751BCD408EE8}" presName="background" presStyleLbl="node0" presStyleIdx="2" presStyleCnt="7"/>
      <dgm:spPr/>
    </dgm:pt>
    <dgm:pt modelId="{653A203B-696D-45D8-8C20-93C9873F4415}" type="pres">
      <dgm:prSet presAssocID="{45401500-9669-443F-9EEB-751BCD408EE8}" presName="text" presStyleLbl="fgAcc0" presStyleIdx="2" presStyleCnt="7" custLinFactNeighborX="522" custLinFactNeighborY="2933">
        <dgm:presLayoutVars>
          <dgm:chPref val="3"/>
        </dgm:presLayoutVars>
      </dgm:prSet>
      <dgm:spPr/>
    </dgm:pt>
    <dgm:pt modelId="{8AFF9AF3-7BBA-4F08-A164-298C24352CC2}" type="pres">
      <dgm:prSet presAssocID="{45401500-9669-443F-9EEB-751BCD408EE8}" presName="hierChild2" presStyleCnt="0"/>
      <dgm:spPr/>
    </dgm:pt>
    <dgm:pt modelId="{BC64F7C2-A269-418B-851D-1A97250787B7}" type="pres">
      <dgm:prSet presAssocID="{F8126BA0-CE80-4CA0-AFBD-8F051B8BD45F}" presName="hierRoot1" presStyleCnt="0"/>
      <dgm:spPr/>
    </dgm:pt>
    <dgm:pt modelId="{CAE9A7CF-37BE-46D4-B1C4-10246F0E11FE}" type="pres">
      <dgm:prSet presAssocID="{F8126BA0-CE80-4CA0-AFBD-8F051B8BD45F}" presName="composite" presStyleCnt="0"/>
      <dgm:spPr/>
    </dgm:pt>
    <dgm:pt modelId="{8D4FC478-7053-4A8B-B0B1-A942661C559D}" type="pres">
      <dgm:prSet presAssocID="{F8126BA0-CE80-4CA0-AFBD-8F051B8BD45F}" presName="background" presStyleLbl="node0" presStyleIdx="3" presStyleCnt="7"/>
      <dgm:spPr/>
    </dgm:pt>
    <dgm:pt modelId="{F5A89458-B9FC-4F19-9AF3-6FE50151525C}" type="pres">
      <dgm:prSet presAssocID="{F8126BA0-CE80-4CA0-AFBD-8F051B8BD45F}" presName="text" presStyleLbl="fgAcc0" presStyleIdx="3" presStyleCnt="7" custLinFactNeighborX="-646" custLinFactNeighborY="2933">
        <dgm:presLayoutVars>
          <dgm:chPref val="3"/>
        </dgm:presLayoutVars>
      </dgm:prSet>
      <dgm:spPr/>
    </dgm:pt>
    <dgm:pt modelId="{0081E620-0E0C-48B2-AFE3-92F306894585}" type="pres">
      <dgm:prSet presAssocID="{F8126BA0-CE80-4CA0-AFBD-8F051B8BD45F}" presName="hierChild2" presStyleCnt="0"/>
      <dgm:spPr/>
    </dgm:pt>
    <dgm:pt modelId="{9B3B99FE-9F41-47AB-85F0-A87D69A8773C}" type="pres">
      <dgm:prSet presAssocID="{A53E301B-A94E-4AA8-B14D-D46E1E606B6D}" presName="hierRoot1" presStyleCnt="0"/>
      <dgm:spPr/>
    </dgm:pt>
    <dgm:pt modelId="{ED3483B0-D81C-40C8-8D66-1E585ED70529}" type="pres">
      <dgm:prSet presAssocID="{A53E301B-A94E-4AA8-B14D-D46E1E606B6D}" presName="composite" presStyleCnt="0"/>
      <dgm:spPr/>
    </dgm:pt>
    <dgm:pt modelId="{8940DD16-4E24-4B59-A593-F44505B025E5}" type="pres">
      <dgm:prSet presAssocID="{A53E301B-A94E-4AA8-B14D-D46E1E606B6D}" presName="background" presStyleLbl="node0" presStyleIdx="4" presStyleCnt="7"/>
      <dgm:spPr/>
    </dgm:pt>
    <dgm:pt modelId="{4C7C98DD-B0B7-402B-9D53-127E0AF52E63}" type="pres">
      <dgm:prSet presAssocID="{A53E301B-A94E-4AA8-B14D-D46E1E606B6D}" presName="text" presStyleLbl="fgAcc0" presStyleIdx="4" presStyleCnt="7" custLinFactNeighborX="522" custLinFactNeighborY="2933">
        <dgm:presLayoutVars>
          <dgm:chPref val="3"/>
        </dgm:presLayoutVars>
      </dgm:prSet>
      <dgm:spPr/>
    </dgm:pt>
    <dgm:pt modelId="{98205E13-83F4-48CF-8E6D-40119FCC8771}" type="pres">
      <dgm:prSet presAssocID="{A53E301B-A94E-4AA8-B14D-D46E1E606B6D}" presName="hierChild2" presStyleCnt="0"/>
      <dgm:spPr/>
    </dgm:pt>
    <dgm:pt modelId="{984650A3-48C7-406E-BCE5-0E5ECCD1F957}" type="pres">
      <dgm:prSet presAssocID="{9F82DFD6-A9DD-48A9-A7F4-0FEE9BB77AB7}" presName="hierRoot1" presStyleCnt="0"/>
      <dgm:spPr/>
    </dgm:pt>
    <dgm:pt modelId="{90C71C1B-2E77-479F-910F-B0259B107D0A}" type="pres">
      <dgm:prSet presAssocID="{9F82DFD6-A9DD-48A9-A7F4-0FEE9BB77AB7}" presName="composite" presStyleCnt="0"/>
      <dgm:spPr/>
    </dgm:pt>
    <dgm:pt modelId="{9EDEC425-0037-4CC5-A3C3-EE086C9C1245}" type="pres">
      <dgm:prSet presAssocID="{9F82DFD6-A9DD-48A9-A7F4-0FEE9BB77AB7}" presName="background" presStyleLbl="node0" presStyleIdx="5" presStyleCnt="7"/>
      <dgm:spPr/>
    </dgm:pt>
    <dgm:pt modelId="{AD4057DD-0DC2-49BF-A782-E5971B17390F}" type="pres">
      <dgm:prSet presAssocID="{9F82DFD6-A9DD-48A9-A7F4-0FEE9BB77AB7}" presName="text" presStyleLbl="fgAcc0" presStyleIdx="5" presStyleCnt="7" custLinFactNeighborX="522" custLinFactNeighborY="2933">
        <dgm:presLayoutVars>
          <dgm:chPref val="3"/>
        </dgm:presLayoutVars>
      </dgm:prSet>
      <dgm:spPr/>
    </dgm:pt>
    <dgm:pt modelId="{1CBCF0E3-AD35-40FB-9E51-411D8F952CB3}" type="pres">
      <dgm:prSet presAssocID="{9F82DFD6-A9DD-48A9-A7F4-0FEE9BB77AB7}" presName="hierChild2" presStyleCnt="0"/>
      <dgm:spPr/>
    </dgm:pt>
    <dgm:pt modelId="{2EFAE14F-E763-4AD7-A6CC-7AA41BDE3816}" type="pres">
      <dgm:prSet presAssocID="{9E31A679-70AE-41A8-8002-F3B8C6FE33D6}" presName="hierRoot1" presStyleCnt="0"/>
      <dgm:spPr/>
    </dgm:pt>
    <dgm:pt modelId="{64E1E7EF-B6EB-4976-8E89-861F8D0D2A22}" type="pres">
      <dgm:prSet presAssocID="{9E31A679-70AE-41A8-8002-F3B8C6FE33D6}" presName="composite" presStyleCnt="0"/>
      <dgm:spPr/>
    </dgm:pt>
    <dgm:pt modelId="{C9C3510D-4F9A-4B36-8249-DB42E4C70568}" type="pres">
      <dgm:prSet presAssocID="{9E31A679-70AE-41A8-8002-F3B8C6FE33D6}" presName="background" presStyleLbl="node0" presStyleIdx="6" presStyleCnt="7"/>
      <dgm:spPr/>
    </dgm:pt>
    <dgm:pt modelId="{592F3F82-B7A4-46E6-9B7F-C5C0E655FC63}" type="pres">
      <dgm:prSet presAssocID="{9E31A679-70AE-41A8-8002-F3B8C6FE33D6}" presName="text" presStyleLbl="fgAcc0" presStyleIdx="6" presStyleCnt="7" custLinFactNeighborX="522" custLinFactNeighborY="2933">
        <dgm:presLayoutVars>
          <dgm:chPref val="3"/>
        </dgm:presLayoutVars>
      </dgm:prSet>
      <dgm:spPr/>
    </dgm:pt>
    <dgm:pt modelId="{B7071401-ECB5-4355-94A5-90FA9ABD9BCD}" type="pres">
      <dgm:prSet presAssocID="{9E31A679-70AE-41A8-8002-F3B8C6FE33D6}" presName="hierChild2" presStyleCnt="0"/>
      <dgm:spPr/>
    </dgm:pt>
  </dgm:ptLst>
  <dgm:cxnLst>
    <dgm:cxn modelId="{F3898100-40E6-4B2D-8EA9-DA66B37D9EE2}" srcId="{E7B38B4E-4FA8-4076-AE79-AF361BFAA284}" destId="{9E31A679-70AE-41A8-8002-F3B8C6FE33D6}" srcOrd="6" destOrd="0" parTransId="{D103ACB7-CB20-4AFD-9DE1-329DC97633CE}" sibTransId="{98A8A34C-907B-49A9-8CCD-2639FCF55E7D}"/>
    <dgm:cxn modelId="{C382BF1B-6FA2-4720-A77C-1E49DC65F6B9}" srcId="{E7B38B4E-4FA8-4076-AE79-AF361BFAA284}" destId="{F7F4799A-CF4D-45A8-98FA-706058BB6BB7}" srcOrd="0" destOrd="0" parTransId="{70EEEC54-E689-480D-A4FD-377BC17ED3EC}" sibTransId="{8CB3606C-F466-460B-AA7E-B630AA5E51C2}"/>
    <dgm:cxn modelId="{62DFF51C-EC34-446D-91FB-2B4173EE8BF2}" type="presOf" srcId="{45401500-9669-443F-9EEB-751BCD408EE8}" destId="{653A203B-696D-45D8-8C20-93C9873F4415}" srcOrd="0" destOrd="0" presId="urn:microsoft.com/office/officeart/2005/8/layout/hierarchy1"/>
    <dgm:cxn modelId="{411D5D26-A05D-447B-8B73-DB7156B9B695}" type="presOf" srcId="{9E31A679-70AE-41A8-8002-F3B8C6FE33D6}" destId="{592F3F82-B7A4-46E6-9B7F-C5C0E655FC63}" srcOrd="0" destOrd="0" presId="urn:microsoft.com/office/officeart/2005/8/layout/hierarchy1"/>
    <dgm:cxn modelId="{0D688228-892A-49E3-A5FE-3DBE3D3E1D37}" srcId="{E7B38B4E-4FA8-4076-AE79-AF361BFAA284}" destId="{A53E301B-A94E-4AA8-B14D-D46E1E606B6D}" srcOrd="4" destOrd="0" parTransId="{0CD784F1-0FC9-42E3-A95E-71E4ED313F08}" sibTransId="{30982F71-7ECD-45F9-BEC8-480109F35A1C}"/>
    <dgm:cxn modelId="{7F87F629-9915-4677-B9DE-ABEDA5AF255A}" type="presOf" srcId="{A53E301B-A94E-4AA8-B14D-D46E1E606B6D}" destId="{4C7C98DD-B0B7-402B-9D53-127E0AF52E63}" srcOrd="0" destOrd="0" presId="urn:microsoft.com/office/officeart/2005/8/layout/hierarchy1"/>
    <dgm:cxn modelId="{3B44F33A-90F6-438D-AEE4-C3C7B33FD7E3}" type="presOf" srcId="{B4A27AF5-C8E1-42A8-BB50-20C4349B648D}" destId="{09997008-A307-4841-B9B1-E3905168B0C8}" srcOrd="0" destOrd="0" presId="urn:microsoft.com/office/officeart/2005/8/layout/hierarchy1"/>
    <dgm:cxn modelId="{33496048-F259-43F6-85AE-D5AFBFBA3E54}" srcId="{E7B38B4E-4FA8-4076-AE79-AF361BFAA284}" destId="{F8126BA0-CE80-4CA0-AFBD-8F051B8BD45F}" srcOrd="3" destOrd="0" parTransId="{09BCD23D-7033-4AFC-BC0C-D6F0C692D175}" sibTransId="{E0E6DCEB-1BF9-4991-88F6-DD16AFA1C6C5}"/>
    <dgm:cxn modelId="{F7369C70-9EA7-4DDC-9380-12B9DC2482DC}" srcId="{E7B38B4E-4FA8-4076-AE79-AF361BFAA284}" destId="{9F82DFD6-A9DD-48A9-A7F4-0FEE9BB77AB7}" srcOrd="5" destOrd="0" parTransId="{6C4FAB3E-A7D8-44F3-807D-D535CF1F3EF0}" sibTransId="{F7E42C2E-64EB-496A-8C95-9852A9A48544}"/>
    <dgm:cxn modelId="{2B94F872-48B2-4BF4-BB80-8A1A3F2C53F0}" type="presOf" srcId="{F7F4799A-CF4D-45A8-98FA-706058BB6BB7}" destId="{DBEDC724-83F2-444A-A910-1467BEFD246B}" srcOrd="0" destOrd="0" presId="urn:microsoft.com/office/officeart/2005/8/layout/hierarchy1"/>
    <dgm:cxn modelId="{1D4DF798-AE74-4F70-88C8-13433E870BC0}" type="presOf" srcId="{F8126BA0-CE80-4CA0-AFBD-8F051B8BD45F}" destId="{F5A89458-B9FC-4F19-9AF3-6FE50151525C}" srcOrd="0" destOrd="0" presId="urn:microsoft.com/office/officeart/2005/8/layout/hierarchy1"/>
    <dgm:cxn modelId="{B341B7A0-9C97-4E24-902A-20F4CF20A18D}" srcId="{E7B38B4E-4FA8-4076-AE79-AF361BFAA284}" destId="{45401500-9669-443F-9EEB-751BCD408EE8}" srcOrd="2" destOrd="0" parTransId="{2C2FED21-F15B-4C6C-9368-D33EBE06854F}" sibTransId="{43CBF6B0-A34C-4A6B-8353-441BB341643B}"/>
    <dgm:cxn modelId="{E6D258AD-5037-4E3D-BED2-75E9B851E894}" srcId="{E7B38B4E-4FA8-4076-AE79-AF361BFAA284}" destId="{B4A27AF5-C8E1-42A8-BB50-20C4349B648D}" srcOrd="1" destOrd="0" parTransId="{9D144100-D76B-4E80-858C-C2E7DA4702FF}" sibTransId="{59DE8C4A-C313-4E27-8E31-7C3297784A1C}"/>
    <dgm:cxn modelId="{E5EFF2B1-7D37-49DE-AC7C-4001E07FE750}" type="presOf" srcId="{E7B38B4E-4FA8-4076-AE79-AF361BFAA284}" destId="{318D7D7E-CAC7-4C76-B32C-6CE996ED5960}" srcOrd="0" destOrd="0" presId="urn:microsoft.com/office/officeart/2005/8/layout/hierarchy1"/>
    <dgm:cxn modelId="{4EC92AB2-F990-4600-8566-6121ACDF057E}" type="presOf" srcId="{9F82DFD6-A9DD-48A9-A7F4-0FEE9BB77AB7}" destId="{AD4057DD-0DC2-49BF-A782-E5971B17390F}" srcOrd="0" destOrd="0" presId="urn:microsoft.com/office/officeart/2005/8/layout/hierarchy1"/>
    <dgm:cxn modelId="{8FE46553-B89D-47D3-B892-C9EFFD00083A}" type="presParOf" srcId="{318D7D7E-CAC7-4C76-B32C-6CE996ED5960}" destId="{0FAAA6A8-E4B7-43B1-8720-1DEF1AE68668}" srcOrd="0" destOrd="0" presId="urn:microsoft.com/office/officeart/2005/8/layout/hierarchy1"/>
    <dgm:cxn modelId="{AABE9448-0FB9-44A2-A055-99400AEB91D7}" type="presParOf" srcId="{0FAAA6A8-E4B7-43B1-8720-1DEF1AE68668}" destId="{AD2CDBCA-47A7-44C9-A452-FB442D3F1A21}" srcOrd="0" destOrd="0" presId="urn:microsoft.com/office/officeart/2005/8/layout/hierarchy1"/>
    <dgm:cxn modelId="{B61DC7BB-FA03-4584-94CD-92BF3FE0BB68}" type="presParOf" srcId="{AD2CDBCA-47A7-44C9-A452-FB442D3F1A21}" destId="{FFD84FB5-FE58-4FC1-B24E-CF925DB8BE64}" srcOrd="0" destOrd="0" presId="urn:microsoft.com/office/officeart/2005/8/layout/hierarchy1"/>
    <dgm:cxn modelId="{B7725681-1652-44F6-99AC-8BB5090EB79B}" type="presParOf" srcId="{AD2CDBCA-47A7-44C9-A452-FB442D3F1A21}" destId="{DBEDC724-83F2-444A-A910-1467BEFD246B}" srcOrd="1" destOrd="0" presId="urn:microsoft.com/office/officeart/2005/8/layout/hierarchy1"/>
    <dgm:cxn modelId="{400E004F-1B62-4A67-A91D-2A671606CAEF}" type="presParOf" srcId="{0FAAA6A8-E4B7-43B1-8720-1DEF1AE68668}" destId="{E8B98C9D-39E9-41A2-AF52-CD008F120A5F}" srcOrd="1" destOrd="0" presId="urn:microsoft.com/office/officeart/2005/8/layout/hierarchy1"/>
    <dgm:cxn modelId="{03E36EED-2A56-42E2-A2DF-0EC92725AC26}" type="presParOf" srcId="{318D7D7E-CAC7-4C76-B32C-6CE996ED5960}" destId="{2088E03D-1484-4887-8087-2020FE97277F}" srcOrd="1" destOrd="0" presId="urn:microsoft.com/office/officeart/2005/8/layout/hierarchy1"/>
    <dgm:cxn modelId="{6DDF1BAC-1DF1-4497-8D62-43F3E10BCB91}" type="presParOf" srcId="{2088E03D-1484-4887-8087-2020FE97277F}" destId="{6CA722DC-5763-4D88-89E4-A29BECAAA463}" srcOrd="0" destOrd="0" presId="urn:microsoft.com/office/officeart/2005/8/layout/hierarchy1"/>
    <dgm:cxn modelId="{3A0E6BD0-B363-4E7F-9499-874FC92EFDB7}" type="presParOf" srcId="{6CA722DC-5763-4D88-89E4-A29BECAAA463}" destId="{2F7E6AD0-5131-498C-B717-15F7F59EDEC1}" srcOrd="0" destOrd="0" presId="urn:microsoft.com/office/officeart/2005/8/layout/hierarchy1"/>
    <dgm:cxn modelId="{13B4F742-BB14-497E-93C6-34BF5415F193}" type="presParOf" srcId="{6CA722DC-5763-4D88-89E4-A29BECAAA463}" destId="{09997008-A307-4841-B9B1-E3905168B0C8}" srcOrd="1" destOrd="0" presId="urn:microsoft.com/office/officeart/2005/8/layout/hierarchy1"/>
    <dgm:cxn modelId="{607D0292-FD25-41A8-B0F8-5835E6AA13C1}" type="presParOf" srcId="{2088E03D-1484-4887-8087-2020FE97277F}" destId="{4F1F84DD-7886-41E0-A856-DED38C70D7C7}" srcOrd="1" destOrd="0" presId="urn:microsoft.com/office/officeart/2005/8/layout/hierarchy1"/>
    <dgm:cxn modelId="{45A32136-0DB9-47C3-84AF-2E223661F627}" type="presParOf" srcId="{318D7D7E-CAC7-4C76-B32C-6CE996ED5960}" destId="{3BD6C7AB-96D4-4CC2-B852-2E9E6AE07735}" srcOrd="2" destOrd="0" presId="urn:microsoft.com/office/officeart/2005/8/layout/hierarchy1"/>
    <dgm:cxn modelId="{D326BEB9-27D1-4049-A917-9A7C8580A51D}" type="presParOf" srcId="{3BD6C7AB-96D4-4CC2-B852-2E9E6AE07735}" destId="{CE3BDB99-7719-4F03-9F2F-1680D13E6C6D}" srcOrd="0" destOrd="0" presId="urn:microsoft.com/office/officeart/2005/8/layout/hierarchy1"/>
    <dgm:cxn modelId="{27FA9BBA-190F-4DF9-A8A1-B87D0A846CC0}" type="presParOf" srcId="{CE3BDB99-7719-4F03-9F2F-1680D13E6C6D}" destId="{EEEA36D9-513A-4554-84A7-F97B057EA99D}" srcOrd="0" destOrd="0" presId="urn:microsoft.com/office/officeart/2005/8/layout/hierarchy1"/>
    <dgm:cxn modelId="{F682E583-828A-403D-93B0-8BD4B3FEE1FC}" type="presParOf" srcId="{CE3BDB99-7719-4F03-9F2F-1680D13E6C6D}" destId="{653A203B-696D-45D8-8C20-93C9873F4415}" srcOrd="1" destOrd="0" presId="urn:microsoft.com/office/officeart/2005/8/layout/hierarchy1"/>
    <dgm:cxn modelId="{FB1EC0A8-AA65-43EE-A70A-1BFDEC74864A}" type="presParOf" srcId="{3BD6C7AB-96D4-4CC2-B852-2E9E6AE07735}" destId="{8AFF9AF3-7BBA-4F08-A164-298C24352CC2}" srcOrd="1" destOrd="0" presId="urn:microsoft.com/office/officeart/2005/8/layout/hierarchy1"/>
    <dgm:cxn modelId="{83B13797-87D3-4B44-B46A-C80FAFF3680B}" type="presParOf" srcId="{318D7D7E-CAC7-4C76-B32C-6CE996ED5960}" destId="{BC64F7C2-A269-418B-851D-1A97250787B7}" srcOrd="3" destOrd="0" presId="urn:microsoft.com/office/officeart/2005/8/layout/hierarchy1"/>
    <dgm:cxn modelId="{7D265A10-CDEF-4701-8B29-EFD632464739}" type="presParOf" srcId="{BC64F7C2-A269-418B-851D-1A97250787B7}" destId="{CAE9A7CF-37BE-46D4-B1C4-10246F0E11FE}" srcOrd="0" destOrd="0" presId="urn:microsoft.com/office/officeart/2005/8/layout/hierarchy1"/>
    <dgm:cxn modelId="{76C72A69-494C-4D85-BA1B-604A1A631487}" type="presParOf" srcId="{CAE9A7CF-37BE-46D4-B1C4-10246F0E11FE}" destId="{8D4FC478-7053-4A8B-B0B1-A942661C559D}" srcOrd="0" destOrd="0" presId="urn:microsoft.com/office/officeart/2005/8/layout/hierarchy1"/>
    <dgm:cxn modelId="{4159F80A-9E9C-466F-A444-550350107707}" type="presParOf" srcId="{CAE9A7CF-37BE-46D4-B1C4-10246F0E11FE}" destId="{F5A89458-B9FC-4F19-9AF3-6FE50151525C}" srcOrd="1" destOrd="0" presId="urn:microsoft.com/office/officeart/2005/8/layout/hierarchy1"/>
    <dgm:cxn modelId="{8FD1BCAB-A459-49D9-94A6-9494F7500384}" type="presParOf" srcId="{BC64F7C2-A269-418B-851D-1A97250787B7}" destId="{0081E620-0E0C-48B2-AFE3-92F306894585}" srcOrd="1" destOrd="0" presId="urn:microsoft.com/office/officeart/2005/8/layout/hierarchy1"/>
    <dgm:cxn modelId="{42948BF9-31A0-4FA9-94CC-5903CD67EEB8}" type="presParOf" srcId="{318D7D7E-CAC7-4C76-B32C-6CE996ED5960}" destId="{9B3B99FE-9F41-47AB-85F0-A87D69A8773C}" srcOrd="4" destOrd="0" presId="urn:microsoft.com/office/officeart/2005/8/layout/hierarchy1"/>
    <dgm:cxn modelId="{F9D658A3-C5A2-4C77-B454-D73AB8D61049}" type="presParOf" srcId="{9B3B99FE-9F41-47AB-85F0-A87D69A8773C}" destId="{ED3483B0-D81C-40C8-8D66-1E585ED70529}" srcOrd="0" destOrd="0" presId="urn:microsoft.com/office/officeart/2005/8/layout/hierarchy1"/>
    <dgm:cxn modelId="{41F3503F-06F5-4863-8FA5-C32144A61135}" type="presParOf" srcId="{ED3483B0-D81C-40C8-8D66-1E585ED70529}" destId="{8940DD16-4E24-4B59-A593-F44505B025E5}" srcOrd="0" destOrd="0" presId="urn:microsoft.com/office/officeart/2005/8/layout/hierarchy1"/>
    <dgm:cxn modelId="{766FBD31-2FE9-4BC1-8893-C5F4984D32F6}" type="presParOf" srcId="{ED3483B0-D81C-40C8-8D66-1E585ED70529}" destId="{4C7C98DD-B0B7-402B-9D53-127E0AF52E63}" srcOrd="1" destOrd="0" presId="urn:microsoft.com/office/officeart/2005/8/layout/hierarchy1"/>
    <dgm:cxn modelId="{03465DFC-DD34-4B5E-AF87-5028551D3852}" type="presParOf" srcId="{9B3B99FE-9F41-47AB-85F0-A87D69A8773C}" destId="{98205E13-83F4-48CF-8E6D-40119FCC8771}" srcOrd="1" destOrd="0" presId="urn:microsoft.com/office/officeart/2005/8/layout/hierarchy1"/>
    <dgm:cxn modelId="{DBFBBA03-BD13-4632-8B81-24C613034051}" type="presParOf" srcId="{318D7D7E-CAC7-4C76-B32C-6CE996ED5960}" destId="{984650A3-48C7-406E-BCE5-0E5ECCD1F957}" srcOrd="5" destOrd="0" presId="urn:microsoft.com/office/officeart/2005/8/layout/hierarchy1"/>
    <dgm:cxn modelId="{F5572004-B5DD-4F5A-AFB5-1E4B20522175}" type="presParOf" srcId="{984650A3-48C7-406E-BCE5-0E5ECCD1F957}" destId="{90C71C1B-2E77-479F-910F-B0259B107D0A}" srcOrd="0" destOrd="0" presId="urn:microsoft.com/office/officeart/2005/8/layout/hierarchy1"/>
    <dgm:cxn modelId="{30B3157F-5202-4E2F-9FA8-FDC3A8436176}" type="presParOf" srcId="{90C71C1B-2E77-479F-910F-B0259B107D0A}" destId="{9EDEC425-0037-4CC5-A3C3-EE086C9C1245}" srcOrd="0" destOrd="0" presId="urn:microsoft.com/office/officeart/2005/8/layout/hierarchy1"/>
    <dgm:cxn modelId="{6F43370B-F375-413B-8D77-64A9A36F2080}" type="presParOf" srcId="{90C71C1B-2E77-479F-910F-B0259B107D0A}" destId="{AD4057DD-0DC2-49BF-A782-E5971B17390F}" srcOrd="1" destOrd="0" presId="urn:microsoft.com/office/officeart/2005/8/layout/hierarchy1"/>
    <dgm:cxn modelId="{5CF7699F-B10A-4148-A72C-06F69DB6280D}" type="presParOf" srcId="{984650A3-48C7-406E-BCE5-0E5ECCD1F957}" destId="{1CBCF0E3-AD35-40FB-9E51-411D8F952CB3}" srcOrd="1" destOrd="0" presId="urn:microsoft.com/office/officeart/2005/8/layout/hierarchy1"/>
    <dgm:cxn modelId="{67EE91E7-B169-4985-B5C8-BCE9D76C6D03}" type="presParOf" srcId="{318D7D7E-CAC7-4C76-B32C-6CE996ED5960}" destId="{2EFAE14F-E763-4AD7-A6CC-7AA41BDE3816}" srcOrd="6" destOrd="0" presId="urn:microsoft.com/office/officeart/2005/8/layout/hierarchy1"/>
    <dgm:cxn modelId="{EDF9FA08-E2F1-4DFA-A1C5-773F7F3D41A8}" type="presParOf" srcId="{2EFAE14F-E763-4AD7-A6CC-7AA41BDE3816}" destId="{64E1E7EF-B6EB-4976-8E89-861F8D0D2A22}" srcOrd="0" destOrd="0" presId="urn:microsoft.com/office/officeart/2005/8/layout/hierarchy1"/>
    <dgm:cxn modelId="{C7A10311-22C9-4B39-92EC-EF54B0A647BD}" type="presParOf" srcId="{64E1E7EF-B6EB-4976-8E89-861F8D0D2A22}" destId="{C9C3510D-4F9A-4B36-8249-DB42E4C70568}" srcOrd="0" destOrd="0" presId="urn:microsoft.com/office/officeart/2005/8/layout/hierarchy1"/>
    <dgm:cxn modelId="{31D043E3-13AE-4D93-8C86-D1D2C591634E}" type="presParOf" srcId="{64E1E7EF-B6EB-4976-8E89-861F8D0D2A22}" destId="{592F3F82-B7A4-46E6-9B7F-C5C0E655FC63}" srcOrd="1" destOrd="0" presId="urn:microsoft.com/office/officeart/2005/8/layout/hierarchy1"/>
    <dgm:cxn modelId="{4F92E1BA-2F85-4FE1-8160-02D75F63C3D1}" type="presParOf" srcId="{2EFAE14F-E763-4AD7-A6CC-7AA41BDE3816}" destId="{B7071401-ECB5-4355-94A5-90FA9ABD9BCD}"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D84FB5-FE58-4FC1-B24E-CF925DB8BE64}">
      <dsp:nvSpPr>
        <dsp:cNvPr id="0" name=""/>
        <dsp:cNvSpPr/>
      </dsp:nvSpPr>
      <dsp:spPr>
        <a:xfrm>
          <a:off x="6926" y="667396"/>
          <a:ext cx="931666" cy="591607"/>
        </a:xfrm>
        <a:prstGeom prst="roundRect">
          <a:avLst>
            <a:gd name="adj" fmla="val 10000"/>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8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BEDC724-83F2-444A-A910-1467BEFD246B}">
      <dsp:nvSpPr>
        <dsp:cNvPr id="0" name=""/>
        <dsp:cNvSpPr/>
      </dsp:nvSpPr>
      <dsp:spPr>
        <a:xfrm>
          <a:off x="110445" y="765738"/>
          <a:ext cx="931666" cy="591607"/>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en-US" sz="2400" b="0" i="0" kern="1200" dirty="0"/>
            <a:t>A</a:t>
          </a:r>
          <a:endParaRPr lang="en-US" sz="2400" kern="1200" dirty="0"/>
        </a:p>
      </dsp:txBody>
      <dsp:txXfrm>
        <a:off x="127773" y="783066"/>
        <a:ext cx="897010" cy="556951"/>
      </dsp:txXfrm>
    </dsp:sp>
    <dsp:sp modelId="{2F7E6AD0-5131-498C-B717-15F7F59EDEC1}">
      <dsp:nvSpPr>
        <dsp:cNvPr id="0" name=""/>
        <dsp:cNvSpPr/>
      </dsp:nvSpPr>
      <dsp:spPr>
        <a:xfrm>
          <a:off x="1145629" y="667396"/>
          <a:ext cx="931666" cy="591607"/>
        </a:xfrm>
        <a:prstGeom prst="roundRect">
          <a:avLst>
            <a:gd name="adj" fmla="val 10000"/>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8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9997008-A307-4841-B9B1-E3905168B0C8}">
      <dsp:nvSpPr>
        <dsp:cNvPr id="0" name=""/>
        <dsp:cNvSpPr/>
      </dsp:nvSpPr>
      <dsp:spPr>
        <a:xfrm>
          <a:off x="1249148" y="765738"/>
          <a:ext cx="931666" cy="591607"/>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en-US" sz="2400" b="0" i="0" kern="1200" dirty="0"/>
            <a:t>B</a:t>
          </a:r>
          <a:endParaRPr lang="en-US" sz="2400" kern="1200" dirty="0"/>
        </a:p>
      </dsp:txBody>
      <dsp:txXfrm>
        <a:off x="1266476" y="783066"/>
        <a:ext cx="897010" cy="556951"/>
      </dsp:txXfrm>
    </dsp:sp>
    <dsp:sp modelId="{EEEA36D9-513A-4554-84A7-F97B057EA99D}">
      <dsp:nvSpPr>
        <dsp:cNvPr id="0" name=""/>
        <dsp:cNvSpPr/>
      </dsp:nvSpPr>
      <dsp:spPr>
        <a:xfrm>
          <a:off x="2289196" y="684748"/>
          <a:ext cx="931666" cy="591607"/>
        </a:xfrm>
        <a:prstGeom prst="roundRect">
          <a:avLst>
            <a:gd name="adj" fmla="val 10000"/>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8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53A203B-696D-45D8-8C20-93C9873F4415}">
      <dsp:nvSpPr>
        <dsp:cNvPr id="0" name=""/>
        <dsp:cNvSpPr/>
      </dsp:nvSpPr>
      <dsp:spPr>
        <a:xfrm>
          <a:off x="2392714" y="783090"/>
          <a:ext cx="931666" cy="591607"/>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en-US" sz="2400" b="0" i="0" kern="1200" dirty="0"/>
            <a:t>C</a:t>
          </a:r>
          <a:endParaRPr lang="en-US" sz="2400" kern="1200" dirty="0"/>
        </a:p>
      </dsp:txBody>
      <dsp:txXfrm>
        <a:off x="2410042" y="800418"/>
        <a:ext cx="897010" cy="556951"/>
      </dsp:txXfrm>
    </dsp:sp>
    <dsp:sp modelId="{8D4FC478-7053-4A8B-B0B1-A942661C559D}">
      <dsp:nvSpPr>
        <dsp:cNvPr id="0" name=""/>
        <dsp:cNvSpPr/>
      </dsp:nvSpPr>
      <dsp:spPr>
        <a:xfrm>
          <a:off x="3417017" y="684748"/>
          <a:ext cx="931666" cy="591607"/>
        </a:xfrm>
        <a:prstGeom prst="roundRect">
          <a:avLst>
            <a:gd name="adj" fmla="val 10000"/>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8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5A89458-B9FC-4F19-9AF3-6FE50151525C}">
      <dsp:nvSpPr>
        <dsp:cNvPr id="0" name=""/>
        <dsp:cNvSpPr/>
      </dsp:nvSpPr>
      <dsp:spPr>
        <a:xfrm>
          <a:off x="3520535" y="783090"/>
          <a:ext cx="931666" cy="591607"/>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a:t>
          </a:r>
        </a:p>
      </dsp:txBody>
      <dsp:txXfrm>
        <a:off x="3537863" y="800418"/>
        <a:ext cx="897010" cy="556951"/>
      </dsp:txXfrm>
    </dsp:sp>
    <dsp:sp modelId="{8940DD16-4E24-4B59-A593-F44505B025E5}">
      <dsp:nvSpPr>
        <dsp:cNvPr id="0" name=""/>
        <dsp:cNvSpPr/>
      </dsp:nvSpPr>
      <dsp:spPr>
        <a:xfrm>
          <a:off x="4566601" y="684748"/>
          <a:ext cx="931666" cy="591607"/>
        </a:xfrm>
        <a:prstGeom prst="roundRect">
          <a:avLst>
            <a:gd name="adj" fmla="val 10000"/>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8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C7C98DD-B0B7-402B-9D53-127E0AF52E63}">
      <dsp:nvSpPr>
        <dsp:cNvPr id="0" name=""/>
        <dsp:cNvSpPr/>
      </dsp:nvSpPr>
      <dsp:spPr>
        <a:xfrm>
          <a:off x="4670120" y="783090"/>
          <a:ext cx="931666" cy="591607"/>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a:t>
          </a:r>
        </a:p>
      </dsp:txBody>
      <dsp:txXfrm>
        <a:off x="4687448" y="800418"/>
        <a:ext cx="897010" cy="556951"/>
      </dsp:txXfrm>
    </dsp:sp>
    <dsp:sp modelId="{9EDEC425-0037-4CC5-A3C3-EE086C9C1245}">
      <dsp:nvSpPr>
        <dsp:cNvPr id="0" name=""/>
        <dsp:cNvSpPr/>
      </dsp:nvSpPr>
      <dsp:spPr>
        <a:xfrm>
          <a:off x="5705304" y="684748"/>
          <a:ext cx="931666" cy="591607"/>
        </a:xfrm>
        <a:prstGeom prst="roundRect">
          <a:avLst>
            <a:gd name="adj" fmla="val 10000"/>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8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D4057DD-0DC2-49BF-A782-E5971B17390F}">
      <dsp:nvSpPr>
        <dsp:cNvPr id="0" name=""/>
        <dsp:cNvSpPr/>
      </dsp:nvSpPr>
      <dsp:spPr>
        <a:xfrm>
          <a:off x="5808823" y="783090"/>
          <a:ext cx="931666" cy="591607"/>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t>F</a:t>
          </a:r>
          <a:endParaRPr lang="en-US" sz="2400" kern="1200" dirty="0"/>
        </a:p>
      </dsp:txBody>
      <dsp:txXfrm>
        <a:off x="5826151" y="800418"/>
        <a:ext cx="897010" cy="556951"/>
      </dsp:txXfrm>
    </dsp:sp>
    <dsp:sp modelId="{C9C3510D-4F9A-4B36-8249-DB42E4C70568}">
      <dsp:nvSpPr>
        <dsp:cNvPr id="0" name=""/>
        <dsp:cNvSpPr/>
      </dsp:nvSpPr>
      <dsp:spPr>
        <a:xfrm>
          <a:off x="6844007" y="684748"/>
          <a:ext cx="931666" cy="591607"/>
        </a:xfrm>
        <a:prstGeom prst="roundRect">
          <a:avLst>
            <a:gd name="adj" fmla="val 10000"/>
          </a:avLst>
        </a:prstGeom>
        <a:gradFill rotWithShape="0">
          <a:gsLst>
            <a:gs pos="0">
              <a:schemeClr val="accent1">
                <a:hueOff val="0"/>
                <a:satOff val="0"/>
                <a:lumOff val="0"/>
                <a:alphaOff val="0"/>
                <a:tint val="60000"/>
                <a:lumMod val="110000"/>
              </a:schemeClr>
            </a:gs>
            <a:gs pos="100000">
              <a:schemeClr val="accent1">
                <a:hueOff val="0"/>
                <a:satOff val="0"/>
                <a:lumOff val="0"/>
                <a:alphaOff val="0"/>
                <a:tint val="88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92F3F82-B7A4-46E6-9B7F-C5C0E655FC63}">
      <dsp:nvSpPr>
        <dsp:cNvPr id="0" name=""/>
        <dsp:cNvSpPr/>
      </dsp:nvSpPr>
      <dsp:spPr>
        <a:xfrm>
          <a:off x="6947526" y="783090"/>
          <a:ext cx="931666" cy="591607"/>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t>G</a:t>
          </a:r>
          <a:endParaRPr lang="en-US" sz="2400" kern="1200" dirty="0"/>
        </a:p>
      </dsp:txBody>
      <dsp:txXfrm>
        <a:off x="6964854" y="800418"/>
        <a:ext cx="897010" cy="55695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C4A5D3-F658-4C7A-A77D-62214A860CC3}" type="datetimeFigureOut">
              <a:rPr lang="en-US" smtClean="0"/>
              <a:t>8/4/2023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947E0-EDFA-4682-A4BD-E400E1027EC6}" type="slidenum">
              <a:rPr lang="en-US" smtClean="0"/>
              <a:t>‹#›</a:t>
            </a:fld>
            <a:endParaRPr lang="en-US"/>
          </a:p>
        </p:txBody>
      </p:sp>
    </p:spTree>
    <p:extLst>
      <p:ext uri="{BB962C8B-B14F-4D97-AF65-F5344CB8AC3E}">
        <p14:creationId xmlns:p14="http://schemas.microsoft.com/office/powerpoint/2010/main" val="3616237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There are only 10 rows of </a:t>
            </a:r>
            <a:r>
              <a:rPr lang="en-US" b="0" i="0" dirty="0" err="1">
                <a:solidFill>
                  <a:srgbClr val="000000"/>
                </a:solidFill>
                <a:effectLst/>
                <a:latin typeface="Helvetica Neue"/>
              </a:rPr>
              <a:t>NaN</a:t>
            </a:r>
            <a:r>
              <a:rPr lang="en-US" b="0" i="0" dirty="0">
                <a:solidFill>
                  <a:srgbClr val="000000"/>
                </a:solidFill>
                <a:effectLst/>
                <a:latin typeface="Helvetica Neue"/>
              </a:rPr>
              <a:t> values. Since there are only a small amount of </a:t>
            </a:r>
            <a:r>
              <a:rPr lang="en-US" b="0" i="0" dirty="0" err="1">
                <a:solidFill>
                  <a:srgbClr val="000000"/>
                </a:solidFill>
                <a:effectLst/>
                <a:latin typeface="Helvetica Neue"/>
              </a:rPr>
              <a:t>NaN</a:t>
            </a:r>
            <a:r>
              <a:rPr lang="en-US" b="0" i="0" dirty="0">
                <a:solidFill>
                  <a:srgbClr val="000000"/>
                </a:solidFill>
                <a:effectLst/>
                <a:latin typeface="Helvetica Neue"/>
              </a:rPr>
              <a:t> values, it will not impact the analysis, so we will just drop them from the </a:t>
            </a:r>
            <a:r>
              <a:rPr lang="en-US" b="0" i="0" dirty="0" err="1">
                <a:solidFill>
                  <a:srgbClr val="000000"/>
                </a:solidFill>
                <a:effectLst/>
                <a:latin typeface="Helvetica Neue"/>
              </a:rPr>
              <a:t>DataFrame</a:t>
            </a:r>
            <a:r>
              <a:rPr lang="en-US" b="0" i="0" dirty="0">
                <a:solidFill>
                  <a:srgbClr val="000000"/>
                </a:solidFill>
                <a:effectLst/>
                <a:latin typeface="Helvetica Neue"/>
              </a:rPr>
              <a:t>. After dropping these values, there are now 23,480 rows.</a:t>
            </a:r>
            <a:endParaRPr lang="en-US" dirty="0"/>
          </a:p>
        </p:txBody>
      </p:sp>
      <p:sp>
        <p:nvSpPr>
          <p:cNvPr id="4" name="Slide Number Placeholder 3"/>
          <p:cNvSpPr>
            <a:spLocks noGrp="1"/>
          </p:cNvSpPr>
          <p:nvPr>
            <p:ph type="sldNum" sz="quarter" idx="5"/>
          </p:nvPr>
        </p:nvSpPr>
        <p:spPr/>
        <p:txBody>
          <a:bodyPr/>
          <a:lstStyle/>
          <a:p>
            <a:fld id="{23A947E0-EDFA-4682-A4BD-E400E1027EC6}" type="slidenum">
              <a:rPr lang="en-US" smtClean="0"/>
              <a:t>6</a:t>
            </a:fld>
            <a:endParaRPr lang="en-US"/>
          </a:p>
        </p:txBody>
      </p:sp>
    </p:spTree>
    <p:extLst>
      <p:ext uri="{BB962C8B-B14F-4D97-AF65-F5344CB8AC3E}">
        <p14:creationId xmlns:p14="http://schemas.microsoft.com/office/powerpoint/2010/main" val="967603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A947E0-EDFA-4682-A4BD-E400E1027EC6}" type="slidenum">
              <a:rPr lang="en-US" smtClean="0"/>
              <a:t>10</a:t>
            </a:fld>
            <a:endParaRPr lang="en-US"/>
          </a:p>
        </p:txBody>
      </p:sp>
    </p:spTree>
    <p:extLst>
      <p:ext uri="{BB962C8B-B14F-4D97-AF65-F5344CB8AC3E}">
        <p14:creationId xmlns:p14="http://schemas.microsoft.com/office/powerpoint/2010/main" val="2862588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A947E0-EDFA-4682-A4BD-E400E1027EC6}" type="slidenum">
              <a:rPr lang="en-US" smtClean="0"/>
              <a:t>15</a:t>
            </a:fld>
            <a:endParaRPr lang="en-US"/>
          </a:p>
        </p:txBody>
      </p:sp>
    </p:spTree>
    <p:extLst>
      <p:ext uri="{BB962C8B-B14F-4D97-AF65-F5344CB8AC3E}">
        <p14:creationId xmlns:p14="http://schemas.microsoft.com/office/powerpoint/2010/main" val="1284393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A947E0-EDFA-4682-A4BD-E400E1027EC6}" type="slidenum">
              <a:rPr lang="en-US" smtClean="0"/>
              <a:t>21</a:t>
            </a:fld>
            <a:endParaRPr lang="en-US"/>
          </a:p>
        </p:txBody>
      </p:sp>
    </p:spTree>
    <p:extLst>
      <p:ext uri="{BB962C8B-B14F-4D97-AF65-F5344CB8AC3E}">
        <p14:creationId xmlns:p14="http://schemas.microsoft.com/office/powerpoint/2010/main" val="4002730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A947E0-EDFA-4682-A4BD-E400E1027EC6}" type="slidenum">
              <a:rPr lang="en-US" smtClean="0"/>
              <a:t>22</a:t>
            </a:fld>
            <a:endParaRPr lang="en-US"/>
          </a:p>
        </p:txBody>
      </p:sp>
    </p:spTree>
    <p:extLst>
      <p:ext uri="{BB962C8B-B14F-4D97-AF65-F5344CB8AC3E}">
        <p14:creationId xmlns:p14="http://schemas.microsoft.com/office/powerpoint/2010/main" val="1411280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3A76A3-ADC8-4477-8FC1-B9DD55D84908}" type="datetime1">
              <a:rPr lang="en-US" smtClean="0"/>
              <a:t>8/4/2023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899294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8D24A4-5FEC-4062-8995-EB21925B3B40}" type="datetime1">
              <a:rPr lang="en-US" smtClean="0"/>
              <a:t>8/4/2023</a:t>
            </a:fld>
            <a:endParaRPr lang="en-US" sz="1000" dirty="0"/>
          </a:p>
        </p:txBody>
      </p:sp>
      <p:sp>
        <p:nvSpPr>
          <p:cNvPr id="6" name="Footer Placeholder 5"/>
          <p:cNvSpPr>
            <a:spLocks noGrp="1"/>
          </p:cNvSpPr>
          <p:nvPr>
            <p:ph type="ftr" sz="quarter" idx="11"/>
          </p:nvPr>
        </p:nvSpPr>
        <p:spPr/>
        <p:txBody>
          <a:bodyPr/>
          <a:lstStyle/>
          <a:p>
            <a:endParaRPr lang="en-US" sz="1000"/>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111531913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8D24A4-5FEC-4062-8995-EB21925B3B40}" type="datetime1">
              <a:rPr lang="en-US" smtClean="0"/>
              <a:t>8/4/2023</a:t>
            </a:fld>
            <a:endParaRPr lang="en-US" sz="1000" dirty="0"/>
          </a:p>
        </p:txBody>
      </p:sp>
      <p:sp>
        <p:nvSpPr>
          <p:cNvPr id="6" name="Footer Placeholder 5"/>
          <p:cNvSpPr>
            <a:spLocks noGrp="1"/>
          </p:cNvSpPr>
          <p:nvPr>
            <p:ph type="ftr" sz="quarter" idx="11"/>
          </p:nvPr>
        </p:nvSpPr>
        <p:spPr/>
        <p:txBody>
          <a:bodyPr/>
          <a:lstStyle/>
          <a:p>
            <a:endParaRPr lang="en-US" sz="1000"/>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143118042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8D24A4-5FEC-4062-8995-EB21925B3B40}" type="datetime1">
              <a:rPr lang="en-US" smtClean="0"/>
              <a:t>8/4/2023</a:t>
            </a:fld>
            <a:endParaRPr lang="en-US" sz="1000" dirty="0"/>
          </a:p>
        </p:txBody>
      </p:sp>
      <p:sp>
        <p:nvSpPr>
          <p:cNvPr id="6" name="Footer Placeholder 5"/>
          <p:cNvSpPr>
            <a:spLocks noGrp="1"/>
          </p:cNvSpPr>
          <p:nvPr>
            <p:ph type="ftr" sz="quarter" idx="11"/>
          </p:nvPr>
        </p:nvSpPr>
        <p:spPr/>
        <p:txBody>
          <a:bodyPr/>
          <a:lstStyle/>
          <a:p>
            <a:endParaRPr lang="en-US" sz="1000"/>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sz="1000"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5385201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8D24A4-5FEC-4062-8995-EB21925B3B40}" type="datetime1">
              <a:rPr lang="en-US" smtClean="0"/>
              <a:t>8/4/2023</a:t>
            </a:fld>
            <a:endParaRPr lang="en-US" sz="1000" dirty="0"/>
          </a:p>
        </p:txBody>
      </p:sp>
      <p:sp>
        <p:nvSpPr>
          <p:cNvPr id="6" name="Footer Placeholder 5"/>
          <p:cNvSpPr>
            <a:spLocks noGrp="1"/>
          </p:cNvSpPr>
          <p:nvPr>
            <p:ph type="ftr" sz="quarter" idx="11"/>
          </p:nvPr>
        </p:nvSpPr>
        <p:spPr/>
        <p:txBody>
          <a:bodyPr/>
          <a:lstStyle/>
          <a:p>
            <a:endParaRPr lang="en-US" sz="1000"/>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240408377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8D24A4-5FEC-4062-8995-EB21925B3B40}" type="datetime1">
              <a:rPr lang="en-US" smtClean="0"/>
              <a:t>8/4/2023</a:t>
            </a:fld>
            <a:endParaRPr lang="en-US" sz="1000" dirty="0"/>
          </a:p>
        </p:txBody>
      </p:sp>
      <p:sp>
        <p:nvSpPr>
          <p:cNvPr id="4" name="Footer Placeholder 3"/>
          <p:cNvSpPr>
            <a:spLocks noGrp="1"/>
          </p:cNvSpPr>
          <p:nvPr>
            <p:ph type="ftr" sz="quarter" idx="11"/>
          </p:nvPr>
        </p:nvSpPr>
        <p:spPr/>
        <p:txBody>
          <a:bodyPr/>
          <a:lstStyle/>
          <a:p>
            <a:endParaRPr lang="en-US" sz="1000"/>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406832793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8D24A4-5FEC-4062-8995-EB21925B3B40}" type="datetime1">
              <a:rPr lang="en-US" smtClean="0"/>
              <a:t>8/4/2023</a:t>
            </a:fld>
            <a:endParaRPr lang="en-US" sz="1000" dirty="0"/>
          </a:p>
        </p:txBody>
      </p:sp>
      <p:sp>
        <p:nvSpPr>
          <p:cNvPr id="4" name="Footer Placeholder 3"/>
          <p:cNvSpPr>
            <a:spLocks noGrp="1"/>
          </p:cNvSpPr>
          <p:nvPr>
            <p:ph type="ftr" sz="quarter" idx="11"/>
          </p:nvPr>
        </p:nvSpPr>
        <p:spPr/>
        <p:txBody>
          <a:bodyPr/>
          <a:lstStyle/>
          <a:p>
            <a:endParaRPr lang="en-US" sz="1000"/>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34944672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762538-DC4D-4667-96E5-B3278DDF8B12}" type="datetime1">
              <a:rPr lang="en-US" smtClean="0"/>
              <a:t>8/4/2023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63258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880548-5C08-4BE3-B63E-F2BB63B0B00C}" type="datetime1">
              <a:rPr lang="en-US" smtClean="0"/>
              <a:t>8/4/2023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5840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7F49BE-398D-479A-8A7E-5DDBCA61EDCB}" type="datetime1">
              <a:rPr lang="en-US" smtClean="0"/>
              <a:t>8/4/2023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977592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D0C193-4974-4A1F-9C63-07D595E30D66}" type="datetime1">
              <a:rPr lang="en-US" smtClean="0"/>
              <a:t>8/4/2023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12949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1AA87F-28D4-4BF0-B81F-877A89DFD5AC}" type="datetime1">
              <a:rPr lang="en-US" smtClean="0"/>
              <a:t>8/4/2023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589963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A9F1F3-208B-49A3-B337-9C8ACEB3E0E1}" type="datetime1">
              <a:rPr lang="en-US" smtClean="0"/>
              <a:t>8/4/2023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37011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AF6CA6-7293-4AA2-A0E0-A3BF4416E786}" type="datetime1">
              <a:rPr lang="en-US" smtClean="0"/>
              <a:t>8/4/2023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312956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D87016-7BCD-46FB-8EE3-AB6C369108B4}" type="datetime1">
              <a:rPr lang="en-US" smtClean="0"/>
              <a:t>8/4/2023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141437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547011-1FFC-4EF8-9A2E-53B4AD2ADBD4}" type="datetime1">
              <a:rPr lang="en-US" smtClean="0"/>
              <a:t>8/4/2023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403790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62EB47-45B4-4EF5-A743-B4885DD2F060}" type="datetime1">
              <a:rPr lang="en-US" smtClean="0"/>
              <a:t>8/4/2023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02767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A8D24A4-5FEC-4062-8995-EB21925B3B40}" type="datetime1">
              <a:rPr lang="en-US" smtClean="0"/>
              <a:t>8/4/2023</a:t>
            </a:fld>
            <a:endParaRPr lang="en-US" sz="1000"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sz="100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2240881258"/>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9.jpg"/></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8.xml"/><Relationship Id="rId5" Type="http://schemas.openxmlformats.org/officeDocument/2006/relationships/image" Target="../media/image33.jpg"/><Relationship Id="rId4" Type="http://schemas.openxmlformats.org/officeDocument/2006/relationships/image" Target="../media/image32.jpg"/></Relationships>
</file>

<file path=ppt/slides/_rels/slide1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7.jpg"/><Relationship Id="rId4" Type="http://schemas.openxmlformats.org/officeDocument/2006/relationships/diagramData" Target="../diagrams/data1.xml"/><Relationship Id="rId9" Type="http://schemas.openxmlformats.org/officeDocument/2006/relationships/image" Target="../media/image36.jpg"/></Relationships>
</file>

<file path=ppt/slides/_rels/slide1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7.xml"/><Relationship Id="rId5" Type="http://schemas.openxmlformats.org/officeDocument/2006/relationships/image" Target="../media/image41.jpg"/><Relationship Id="rId4" Type="http://schemas.openxmlformats.org/officeDocument/2006/relationships/image" Target="../media/image40.jpg"/></Relationships>
</file>

<file path=ppt/slides/_rels/slide1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1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7.xml"/><Relationship Id="rId4" Type="http://schemas.openxmlformats.org/officeDocument/2006/relationships/image" Target="../media/image48.jpg"/></Relationships>
</file>

<file path=ppt/slides/_rels/slide1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data.oregon.gov/Natural-Resources/ODF-Fire-Occurrence-Data-2000-2022/fbwv-q84y" TargetMode="Externa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7.xml"/><Relationship Id="rId5" Type="http://schemas.openxmlformats.org/officeDocument/2006/relationships/image" Target="../media/image58.sv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1.jpg"/><Relationship Id="rId4" Type="http://schemas.openxmlformats.org/officeDocument/2006/relationships/image" Target="../media/image60.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oregon.gov/odf/forestbenefits/pages/aboutforests.aspx" TargetMode="External"/><Relationship Id="rId2" Type="http://schemas.openxmlformats.org/officeDocument/2006/relationships/hyperlink" Target="https://data.oregon.gov/Natural-Resources/ODF-Fire-Occurrence-Data-2000-2022/fbwv-q84y" TargetMode="External"/><Relationship Id="rId1" Type="http://schemas.openxmlformats.org/officeDocument/2006/relationships/slideLayout" Target="../slideLayouts/slideLayout7.xml"/><Relationship Id="rId4" Type="http://schemas.openxmlformats.org/officeDocument/2006/relationships/hyperlink" Target="https://www.oregon.gov/odf/aboutodf/pages/default.aspx"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 Id="rId5" Type="http://schemas.openxmlformats.org/officeDocument/2006/relationships/hyperlink" Target="https://www.oregon.gov/odf/forestbenefits/pages/aboutforests.aspx" TargetMode="External"/><Relationship Id="rId4"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descr="Fire and smoke">
            <a:extLst>
              <a:ext uri="{FF2B5EF4-FFF2-40B4-BE49-F238E27FC236}">
                <a16:creationId xmlns:a16="http://schemas.microsoft.com/office/drawing/2014/main" id="{764E1D3F-DB70-907F-5062-A0FB76C567CF}"/>
              </a:ext>
            </a:extLst>
          </p:cNvPr>
          <p:cNvPicPr>
            <a:picLocks noChangeAspect="1"/>
          </p:cNvPicPr>
          <p:nvPr/>
        </p:nvPicPr>
        <p:blipFill rotWithShape="1">
          <a:blip r:embed="rId3"/>
          <a:srcRect t="15730"/>
          <a:stretch/>
        </p:blipFill>
        <p:spPr>
          <a:xfrm>
            <a:off x="20" y="10"/>
            <a:ext cx="12191980" cy="6857990"/>
          </a:xfrm>
          <a:prstGeom prst="rect">
            <a:avLst/>
          </a:prstGeom>
        </p:spPr>
      </p:pic>
      <p:sp useBgFill="1">
        <p:nvSpPr>
          <p:cNvPr id="1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5D546C3F-48C9-86B8-5E37-BF2FEE872BA0}"/>
              </a:ext>
            </a:extLst>
          </p:cNvPr>
          <p:cNvSpPr/>
          <p:nvPr/>
        </p:nvSpPr>
        <p:spPr>
          <a:xfrm>
            <a:off x="804335" y="3496574"/>
            <a:ext cx="6436104" cy="1138686"/>
          </a:xfrm>
          <a:prstGeom prst="rect">
            <a:avLst/>
          </a:prstGeom>
        </p:spPr>
        <p:txBody>
          <a:bodyPr vert="horz" lIns="91440" tIns="45720" rIns="91440" bIns="45720" rtlCol="0" anchor="b">
            <a:normAutofit/>
          </a:bodyPr>
          <a:lstStyle/>
          <a:p>
            <a:pPr>
              <a:spcBef>
                <a:spcPct val="0"/>
              </a:spcBef>
              <a:spcAft>
                <a:spcPts val="600"/>
              </a:spcAft>
            </a:pPr>
            <a:r>
              <a:rPr lang="en-US" sz="4400" b="1" cap="none" spc="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Oregon Fires</a:t>
            </a:r>
          </a:p>
        </p:txBody>
      </p:sp>
      <p:sp>
        <p:nvSpPr>
          <p:cNvPr id="3" name="Subtitle 2">
            <a:extLst>
              <a:ext uri="{FF2B5EF4-FFF2-40B4-BE49-F238E27FC236}">
                <a16:creationId xmlns:a16="http://schemas.microsoft.com/office/drawing/2014/main" id="{F3A66FBE-D056-3CB9-F7E9-12DDF540AB01}"/>
              </a:ext>
            </a:extLst>
          </p:cNvPr>
          <p:cNvSpPr>
            <a:spLocks noGrp="1"/>
          </p:cNvSpPr>
          <p:nvPr>
            <p:ph type="subTitle" idx="1"/>
          </p:nvPr>
        </p:nvSpPr>
        <p:spPr>
          <a:xfrm>
            <a:off x="804335" y="4548996"/>
            <a:ext cx="6436104" cy="534838"/>
          </a:xfrm>
        </p:spPr>
        <p:txBody>
          <a:bodyPr vert="horz" lIns="91440" tIns="45720" rIns="91440" bIns="45720" rtlCol="0" anchor="t">
            <a:normAutofit/>
          </a:bodyPr>
          <a:lstStyle/>
          <a:p>
            <a:pPr algn="l"/>
            <a:r>
              <a:rPr lang="en-US" sz="1800" dirty="0">
                <a:solidFill>
                  <a:srgbClr val="FFAF33"/>
                </a:solidFill>
              </a:rPr>
              <a:t>Jade </a:t>
            </a:r>
            <a:r>
              <a:rPr lang="en-US" sz="1800">
                <a:solidFill>
                  <a:srgbClr val="FFAF33"/>
                </a:solidFill>
              </a:rPr>
              <a:t>Supino</a:t>
            </a:r>
            <a:endParaRPr lang="en-US" sz="1800" dirty="0">
              <a:solidFill>
                <a:srgbClr val="FFAF33"/>
              </a:solidFill>
            </a:endParaRPr>
          </a:p>
        </p:txBody>
      </p:sp>
    </p:spTree>
    <p:extLst>
      <p:ext uri="{BB962C8B-B14F-4D97-AF65-F5344CB8AC3E}">
        <p14:creationId xmlns:p14="http://schemas.microsoft.com/office/powerpoint/2010/main" val="1146767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Chart, sunburst chart&#10;&#10;Description automatically generated">
            <a:extLst>
              <a:ext uri="{FF2B5EF4-FFF2-40B4-BE49-F238E27FC236}">
                <a16:creationId xmlns:a16="http://schemas.microsoft.com/office/drawing/2014/main" id="{E9D5E0FB-4C7F-33B2-09DE-265E6CFFB4FA}"/>
              </a:ext>
            </a:extLst>
          </p:cNvPr>
          <p:cNvPicPr>
            <a:picLocks noChangeAspect="1"/>
          </p:cNvPicPr>
          <p:nvPr/>
        </p:nvPicPr>
        <p:blipFill rotWithShape="1">
          <a:blip r:embed="rId3">
            <a:extLst>
              <a:ext uri="{28A0092B-C50C-407E-A947-70E740481C1C}">
                <a14:useLocalDpi xmlns:a14="http://schemas.microsoft.com/office/drawing/2010/main" val="0"/>
              </a:ext>
            </a:extLst>
          </a:blip>
          <a:srcRect t="1" r="29151" b="-2789"/>
          <a:stretch/>
        </p:blipFill>
        <p:spPr>
          <a:xfrm>
            <a:off x="1970473" y="1952590"/>
            <a:ext cx="6334491" cy="4471050"/>
          </a:xfrm>
          <a:prstGeom prst="rect">
            <a:avLst/>
          </a:prstGeom>
        </p:spPr>
      </p:pic>
      <p:pic>
        <p:nvPicPr>
          <p:cNvPr id="4" name="Picture 3">
            <a:extLst>
              <a:ext uri="{FF2B5EF4-FFF2-40B4-BE49-F238E27FC236}">
                <a16:creationId xmlns:a16="http://schemas.microsoft.com/office/drawing/2014/main" id="{B4C56B23-6D51-993E-1D12-C2FA52ABCE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0473" y="1106848"/>
            <a:ext cx="8553344" cy="970450"/>
          </a:xfrm>
          <a:prstGeom prst="rect">
            <a:avLst/>
          </a:prstGeom>
        </p:spPr>
      </p:pic>
      <p:pic>
        <p:nvPicPr>
          <p:cNvPr id="5" name="Picture 4" descr="Chart, sunburst chart&#10;&#10;Description automatically generated">
            <a:extLst>
              <a:ext uri="{FF2B5EF4-FFF2-40B4-BE49-F238E27FC236}">
                <a16:creationId xmlns:a16="http://schemas.microsoft.com/office/drawing/2014/main" id="{13AE5F47-8D47-9300-6052-1E4F89C2E09D}"/>
              </a:ext>
            </a:extLst>
          </p:cNvPr>
          <p:cNvPicPr>
            <a:picLocks noChangeAspect="1"/>
          </p:cNvPicPr>
          <p:nvPr/>
        </p:nvPicPr>
        <p:blipFill rotWithShape="1">
          <a:blip r:embed="rId3">
            <a:extLst>
              <a:ext uri="{28A0092B-C50C-407E-A947-70E740481C1C}">
                <a14:useLocalDpi xmlns:a14="http://schemas.microsoft.com/office/drawing/2010/main" val="0"/>
              </a:ext>
            </a:extLst>
          </a:blip>
          <a:srcRect l="90358" t="16483" r="1859" b="62455"/>
          <a:stretch/>
        </p:blipFill>
        <p:spPr>
          <a:xfrm>
            <a:off x="9191121" y="2508784"/>
            <a:ext cx="1087654" cy="1431758"/>
          </a:xfrm>
          <a:prstGeom prst="rect">
            <a:avLst/>
          </a:prstGeom>
        </p:spPr>
      </p:pic>
      <p:sp>
        <p:nvSpPr>
          <p:cNvPr id="7" name="TextBox 6">
            <a:extLst>
              <a:ext uri="{FF2B5EF4-FFF2-40B4-BE49-F238E27FC236}">
                <a16:creationId xmlns:a16="http://schemas.microsoft.com/office/drawing/2014/main" id="{04DA079E-E979-62D7-00DC-655C6DBA74DD}"/>
              </a:ext>
            </a:extLst>
          </p:cNvPr>
          <p:cNvSpPr txBox="1"/>
          <p:nvPr/>
        </p:nvSpPr>
        <p:spPr>
          <a:xfrm>
            <a:off x="3001507" y="6206945"/>
            <a:ext cx="6334491" cy="461665"/>
          </a:xfrm>
          <a:prstGeom prst="rect">
            <a:avLst/>
          </a:prstGeom>
          <a:noFill/>
        </p:spPr>
        <p:txBody>
          <a:bodyPr wrap="square">
            <a:spAutoFit/>
          </a:bodyPr>
          <a:lstStyle/>
          <a:p>
            <a:r>
              <a:rPr lang="en-US" sz="1200" b="1" i="0" dirty="0">
                <a:solidFill>
                  <a:srgbClr val="000000"/>
                </a:solidFill>
                <a:effectLst/>
                <a:latin typeface="Helvetica Neue"/>
              </a:rPr>
              <a:t>Figure 1.</a:t>
            </a:r>
            <a:r>
              <a:rPr lang="en-US" sz="1200" b="0" i="0" dirty="0">
                <a:solidFill>
                  <a:srgbClr val="000000"/>
                </a:solidFill>
                <a:effectLst/>
                <a:latin typeface="Helvetica Neue"/>
              </a:rPr>
              <a:t> The pie chart represents the three areas of Oregon.  Eastern Oregon area has experienced the greatest estimated total acres burned, with approximately 52.3%.</a:t>
            </a:r>
            <a:endParaRPr lang="en-US" sz="1200" dirty="0"/>
          </a:p>
        </p:txBody>
      </p:sp>
      <p:sp>
        <p:nvSpPr>
          <p:cNvPr id="8" name="Title 1">
            <a:extLst>
              <a:ext uri="{FF2B5EF4-FFF2-40B4-BE49-F238E27FC236}">
                <a16:creationId xmlns:a16="http://schemas.microsoft.com/office/drawing/2014/main" id="{DA193402-F221-3B77-FB4E-951947A8AABD}"/>
              </a:ext>
            </a:extLst>
          </p:cNvPr>
          <p:cNvSpPr txBox="1">
            <a:spLocks/>
          </p:cNvSpPr>
          <p:nvPr/>
        </p:nvSpPr>
        <p:spPr>
          <a:xfrm>
            <a:off x="919119" y="189390"/>
            <a:ext cx="10353762" cy="970450"/>
          </a:xfrm>
          <a:prstGeom prst="rect">
            <a:avLst/>
          </a:prstGeom>
        </p:spPr>
        <p:txBody>
          <a:bodyPr vert="horz" lIns="91440" tIns="45720" rIns="91440" bIns="45720" rtlCol="0" anchor="ctr">
            <a:normAutofit/>
          </a:bodyPr>
          <a:lstStyle>
            <a:lvl1pPr marL="342900" indent="-306000" algn="ctr" defTabSz="457200" rtl="0" eaLnBrk="1" latinLnBrk="0" hangingPunct="1">
              <a:spcBef>
                <a:spcPct val="0"/>
              </a:spcBef>
              <a:spcAft>
                <a:spcPts val="600"/>
              </a:spcAft>
              <a:buClr>
                <a:schemeClr val="tx2"/>
              </a:buClr>
              <a:buSzPct val="70000"/>
              <a:buFont typeface="Wingdings 2" charset="2"/>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solidFill>
                  <a:schemeClr val="bg2">
                    <a:lumMod val="90000"/>
                    <a:lumOff val="10000"/>
                  </a:schemeClr>
                </a:solidFill>
              </a:rPr>
              <a:t>Information About Each Area Of Oregon</a:t>
            </a:r>
          </a:p>
        </p:txBody>
      </p:sp>
    </p:spTree>
    <p:extLst>
      <p:ext uri="{BB962C8B-B14F-4D97-AF65-F5344CB8AC3E}">
        <p14:creationId xmlns:p14="http://schemas.microsoft.com/office/powerpoint/2010/main" val="4105040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3">
            <a:extLst>
              <a:ext uri="{FF2B5EF4-FFF2-40B4-BE49-F238E27FC236}">
                <a16:creationId xmlns:a16="http://schemas.microsoft.com/office/drawing/2014/main" id="{74BB4918-CDA9-F841-1AAE-ABD28F662FB5}"/>
              </a:ext>
            </a:extLst>
          </p:cNvPr>
          <p:cNvSpPr txBox="1">
            <a:spLocks/>
          </p:cNvSpPr>
          <p:nvPr/>
        </p:nvSpPr>
        <p:spPr>
          <a:xfrm>
            <a:off x="-47853" y="1026839"/>
            <a:ext cx="2944550" cy="1630046"/>
          </a:xfrm>
          <a:prstGeom prst="rect">
            <a:avLst/>
          </a:prstGeom>
        </p:spPr>
        <p:txBody>
          <a:bodyP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solidFill>
                <a:schemeClr val="tx1"/>
              </a:solidFill>
            </a:endParaRPr>
          </a:p>
          <a:p>
            <a:pPr marL="36900" indent="0" algn="ctr">
              <a:buClr>
                <a:srgbClr val="AA6474"/>
              </a:buClr>
              <a:buNone/>
            </a:pPr>
            <a:r>
              <a:rPr lang="en-US" dirty="0">
                <a:solidFill>
                  <a:schemeClr val="tx1"/>
                </a:solidFill>
              </a:rPr>
              <a:t>Categories</a:t>
            </a:r>
          </a:p>
        </p:txBody>
      </p:sp>
      <p:sp>
        <p:nvSpPr>
          <p:cNvPr id="10" name="Title 1">
            <a:extLst>
              <a:ext uri="{FF2B5EF4-FFF2-40B4-BE49-F238E27FC236}">
                <a16:creationId xmlns:a16="http://schemas.microsoft.com/office/drawing/2014/main" id="{03301EE0-BC43-457C-E9BA-AB34DCE7645B}"/>
              </a:ext>
            </a:extLst>
          </p:cNvPr>
          <p:cNvSpPr txBox="1">
            <a:spLocks noGrp="1"/>
          </p:cNvSpPr>
          <p:nvPr>
            <p:ph idx="1"/>
          </p:nvPr>
        </p:nvSpPr>
        <p:spPr>
          <a:xfrm>
            <a:off x="2774349" y="448997"/>
            <a:ext cx="6411912" cy="806450"/>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Types of Fire Causes</a:t>
            </a:r>
          </a:p>
        </p:txBody>
      </p:sp>
      <p:pic>
        <p:nvPicPr>
          <p:cNvPr id="14" name="Picture 13" descr="Text&#10;&#10;Description automatically generated with low confidence">
            <a:extLst>
              <a:ext uri="{FF2B5EF4-FFF2-40B4-BE49-F238E27FC236}">
                <a16:creationId xmlns:a16="http://schemas.microsoft.com/office/drawing/2014/main" id="{34FCB1C2-572B-45F5-54E2-A33654994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09" y="5552818"/>
            <a:ext cx="4648566" cy="978333"/>
          </a:xfrm>
          <a:prstGeom prst="rect">
            <a:avLst/>
          </a:prstGeom>
        </p:spPr>
      </p:pic>
      <p:pic>
        <p:nvPicPr>
          <p:cNvPr id="16" name="Picture 15" descr="Table&#10;&#10;Description automatically generated">
            <a:extLst>
              <a:ext uri="{FF2B5EF4-FFF2-40B4-BE49-F238E27FC236}">
                <a16:creationId xmlns:a16="http://schemas.microsoft.com/office/drawing/2014/main" id="{023AAF65-4E8E-60DB-CBEB-C0B17B2A00ED}"/>
              </a:ext>
            </a:extLst>
          </p:cNvPr>
          <p:cNvPicPr>
            <a:picLocks noChangeAspect="1"/>
          </p:cNvPicPr>
          <p:nvPr/>
        </p:nvPicPr>
        <p:blipFill rotWithShape="1">
          <a:blip r:embed="rId3">
            <a:extLst>
              <a:ext uri="{28A0092B-C50C-407E-A947-70E740481C1C}">
                <a14:useLocalDpi xmlns:a14="http://schemas.microsoft.com/office/drawing/2010/main" val="0"/>
              </a:ext>
            </a:extLst>
          </a:blip>
          <a:srcRect t="12525" r="3454" b="7163"/>
          <a:stretch/>
        </p:blipFill>
        <p:spPr>
          <a:xfrm>
            <a:off x="580202" y="2436051"/>
            <a:ext cx="1770089" cy="1306543"/>
          </a:xfrm>
          <a:prstGeom prst="rect">
            <a:avLst/>
          </a:prstGeom>
        </p:spPr>
      </p:pic>
      <p:pic>
        <p:nvPicPr>
          <p:cNvPr id="21" name="Picture 20" descr="Graphical user interface, text, application, email&#10;&#10;Description automatically generated">
            <a:extLst>
              <a:ext uri="{FF2B5EF4-FFF2-40B4-BE49-F238E27FC236}">
                <a16:creationId xmlns:a16="http://schemas.microsoft.com/office/drawing/2014/main" id="{02AA81EB-F51C-A95C-CEC9-4CD0F540731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743699" y="5463172"/>
            <a:ext cx="5134341" cy="1157626"/>
          </a:xfrm>
          <a:prstGeom prst="rect">
            <a:avLst/>
          </a:prstGeom>
        </p:spPr>
      </p:pic>
      <p:pic>
        <p:nvPicPr>
          <p:cNvPr id="23" name="Picture 22" descr="Table&#10;&#10;Description automatically generated">
            <a:extLst>
              <a:ext uri="{FF2B5EF4-FFF2-40B4-BE49-F238E27FC236}">
                <a16:creationId xmlns:a16="http://schemas.microsoft.com/office/drawing/2014/main" id="{A2A65DB7-003F-797B-98E4-E409E0773D1A}"/>
              </a:ext>
            </a:extLst>
          </p:cNvPr>
          <p:cNvPicPr>
            <a:picLocks noChangeAspect="1"/>
          </p:cNvPicPr>
          <p:nvPr/>
        </p:nvPicPr>
        <p:blipFill rotWithShape="1">
          <a:blip r:embed="rId5">
            <a:extLst>
              <a:ext uri="{28A0092B-C50C-407E-A947-70E740481C1C}">
                <a14:useLocalDpi xmlns:a14="http://schemas.microsoft.com/office/drawing/2010/main" val="0"/>
              </a:ext>
            </a:extLst>
          </a:blip>
          <a:srcRect t="2612"/>
          <a:stretch/>
        </p:blipFill>
        <p:spPr>
          <a:xfrm>
            <a:off x="9709002" y="1841862"/>
            <a:ext cx="1791220" cy="3174276"/>
          </a:xfrm>
          <a:prstGeom prst="rect">
            <a:avLst/>
          </a:prstGeom>
        </p:spPr>
      </p:pic>
      <p:sp>
        <p:nvSpPr>
          <p:cNvPr id="27" name="TextBox 26">
            <a:extLst>
              <a:ext uri="{FF2B5EF4-FFF2-40B4-BE49-F238E27FC236}">
                <a16:creationId xmlns:a16="http://schemas.microsoft.com/office/drawing/2014/main" id="{206CE74A-CB49-1265-123B-4ABCEFCEEC66}"/>
              </a:ext>
            </a:extLst>
          </p:cNvPr>
          <p:cNvSpPr txBox="1"/>
          <p:nvPr/>
        </p:nvSpPr>
        <p:spPr>
          <a:xfrm>
            <a:off x="8851902" y="816015"/>
            <a:ext cx="3505420" cy="1371117"/>
          </a:xfrm>
          <a:prstGeom prst="rect">
            <a:avLst/>
          </a:prstGeom>
        </p:spPr>
        <p:txBody>
          <a:bodyPr vert="horz" lIns="91440" tIns="45720" rIns="91440" bIns="45720" rtlCol="0" anchor="ctr">
            <a:normAutofit/>
          </a:bodyPr>
          <a:lstStyle/>
          <a:p>
            <a:pPr algn="ctr">
              <a:spcBef>
                <a:spcPct val="20000"/>
              </a:spcBef>
              <a:spcAft>
                <a:spcPts val="600"/>
              </a:spcAft>
              <a:buClr>
                <a:schemeClr val="tx2"/>
              </a:buClr>
              <a:buSzPct val="70000"/>
              <a:buFont typeface="Wingdings 2" charset="2"/>
            </a:pPr>
            <a:r>
              <a:rPr lang="en-US" sz="2000" dirty="0">
                <a:ln>
                  <a:solidFill>
                    <a:schemeClr val="bg1">
                      <a:lumMod val="75000"/>
                      <a:lumOff val="25000"/>
                      <a:alpha val="10000"/>
                    </a:schemeClr>
                  </a:solidFill>
                </a:ln>
                <a:effectLst>
                  <a:outerShdw blurRad="9525" dist="25400" dir="14640000" algn="tl" rotWithShape="0">
                    <a:schemeClr val="bg1">
                      <a:alpha val="30000"/>
                    </a:schemeClr>
                  </a:outerShdw>
                </a:effectLst>
              </a:rPr>
              <a:t>General causes</a:t>
            </a:r>
          </a:p>
        </p:txBody>
      </p:sp>
      <p:sp>
        <p:nvSpPr>
          <p:cNvPr id="30" name="TextBox 29">
            <a:extLst>
              <a:ext uri="{FF2B5EF4-FFF2-40B4-BE49-F238E27FC236}">
                <a16:creationId xmlns:a16="http://schemas.microsoft.com/office/drawing/2014/main" id="{E1945EF3-B49D-9785-DA67-5EB5F3A779F1}"/>
              </a:ext>
            </a:extLst>
          </p:cNvPr>
          <p:cNvSpPr txBox="1"/>
          <p:nvPr/>
        </p:nvSpPr>
        <p:spPr>
          <a:xfrm>
            <a:off x="3771716" y="2289651"/>
            <a:ext cx="4648567" cy="1323439"/>
          </a:xfrm>
          <a:prstGeom prst="rect">
            <a:avLst/>
          </a:prstGeom>
          <a:solidFill>
            <a:schemeClr val="accent1">
              <a:lumMod val="50000"/>
            </a:schemeClr>
          </a:solidFill>
          <a:ln>
            <a:solidFill>
              <a:schemeClr val="accent1">
                <a:lumMod val="50000"/>
              </a:schemeClr>
            </a:solidFill>
          </a:ln>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solidFill>
                  <a:schemeClr val="tx1"/>
                </a:solidFill>
              </a:rPr>
              <a:t>1. What are the types of categories for fire causes?</a:t>
            </a:r>
          </a:p>
          <a:p>
            <a:r>
              <a:rPr lang="en-US" sz="1600" dirty="0">
                <a:solidFill>
                  <a:schemeClr val="tx1"/>
                </a:solidFill>
              </a:rPr>
              <a:t>2. How many fires have occurred for each category from 2000 to 2022?</a:t>
            </a:r>
          </a:p>
          <a:p>
            <a:r>
              <a:rPr lang="en-US" sz="1600" dirty="0">
                <a:solidFill>
                  <a:schemeClr val="tx1"/>
                </a:solidFill>
              </a:rPr>
              <a:t>3. What are the general causes of Oregon fires and how many fires have occurred for each?</a:t>
            </a:r>
          </a:p>
        </p:txBody>
      </p:sp>
    </p:spTree>
    <p:extLst>
      <p:ext uri="{BB962C8B-B14F-4D97-AF65-F5344CB8AC3E}">
        <p14:creationId xmlns:p14="http://schemas.microsoft.com/office/powerpoint/2010/main" val="227225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540ECF93-82A8-7710-8800-F1B18465B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599" y="1368409"/>
            <a:ext cx="5292670" cy="4494044"/>
          </a:xfrm>
          <a:prstGeom prst="rect">
            <a:avLst/>
          </a:prstGeom>
        </p:spPr>
      </p:pic>
      <p:pic>
        <p:nvPicPr>
          <p:cNvPr id="5" name="Picture 4">
            <a:extLst>
              <a:ext uri="{FF2B5EF4-FFF2-40B4-BE49-F238E27FC236}">
                <a16:creationId xmlns:a16="http://schemas.microsoft.com/office/drawing/2014/main" id="{B4A743BB-E240-B7D9-C55B-D6338BC11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909" y="2956116"/>
            <a:ext cx="5664487" cy="945767"/>
          </a:xfrm>
          <a:prstGeom prst="rect">
            <a:avLst/>
          </a:prstGeom>
        </p:spPr>
      </p:pic>
      <p:sp>
        <p:nvSpPr>
          <p:cNvPr id="6" name="Title 1">
            <a:extLst>
              <a:ext uri="{FF2B5EF4-FFF2-40B4-BE49-F238E27FC236}">
                <a16:creationId xmlns:a16="http://schemas.microsoft.com/office/drawing/2014/main" id="{B58EC203-7CB0-DF8D-66A2-5814CE58B800}"/>
              </a:ext>
            </a:extLst>
          </p:cNvPr>
          <p:cNvSpPr txBox="1">
            <a:spLocks/>
          </p:cNvSpPr>
          <p:nvPr/>
        </p:nvSpPr>
        <p:spPr>
          <a:xfrm>
            <a:off x="3075953" y="344629"/>
            <a:ext cx="6411912" cy="806450"/>
          </a:xfrm>
          <a:prstGeom prst="rect">
            <a:avLst/>
          </a:prstGeom>
        </p:spPr>
        <p:txBody>
          <a:bodyPr>
            <a:normAutofit/>
          </a:bodyPr>
          <a:lstStyle>
            <a:lvl1pPr marL="342900" indent="-306000" algn="ctr" defTabSz="457200" rtl="0" eaLnBrk="1" latinLnBrk="0" hangingPunct="1">
              <a:spcBef>
                <a:spcPct val="0"/>
              </a:spcBef>
              <a:spcAft>
                <a:spcPts val="600"/>
              </a:spcAft>
              <a:buClr>
                <a:schemeClr val="tx2"/>
              </a:buClr>
              <a:buSzPct val="70000"/>
              <a:buFont typeface="Wingdings 2" charset="2"/>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Types of  Fire Causes</a:t>
            </a:r>
          </a:p>
        </p:txBody>
      </p:sp>
      <p:sp>
        <p:nvSpPr>
          <p:cNvPr id="8" name="TextBox 7">
            <a:extLst>
              <a:ext uri="{FF2B5EF4-FFF2-40B4-BE49-F238E27FC236}">
                <a16:creationId xmlns:a16="http://schemas.microsoft.com/office/drawing/2014/main" id="{3B4B7809-AFF7-F7E9-46FD-60C1292DAD6A}"/>
              </a:ext>
            </a:extLst>
          </p:cNvPr>
          <p:cNvSpPr txBox="1"/>
          <p:nvPr/>
        </p:nvSpPr>
        <p:spPr>
          <a:xfrm>
            <a:off x="451924" y="5986278"/>
            <a:ext cx="6411912" cy="646331"/>
          </a:xfrm>
          <a:prstGeom prst="rect">
            <a:avLst/>
          </a:prstGeom>
          <a:noFill/>
        </p:spPr>
        <p:txBody>
          <a:bodyPr wrap="square">
            <a:spAutoFit/>
          </a:bodyPr>
          <a:lstStyle/>
          <a:p>
            <a:pPr algn="just"/>
            <a:r>
              <a:rPr lang="en-US" sz="1200" b="1" i="0" dirty="0">
                <a:effectLst/>
              </a:rPr>
              <a:t>Figure 2. </a:t>
            </a:r>
            <a:r>
              <a:rPr lang="en-US" sz="1200" i="0" dirty="0">
                <a:effectLst/>
              </a:rPr>
              <a:t>The general causes and the number of fires that have occurred are plotted in the histogram. The density curve shows the overall distribution shape. Out of the general causes, lightning has caused the most fires and railroad incidents have caused the least number of fires.</a:t>
            </a:r>
          </a:p>
        </p:txBody>
      </p:sp>
    </p:spTree>
    <p:extLst>
      <p:ext uri="{BB962C8B-B14F-4D97-AF65-F5344CB8AC3E}">
        <p14:creationId xmlns:p14="http://schemas.microsoft.com/office/powerpoint/2010/main" val="3747520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C92E5C-84CB-0AB0-F04C-C848477C0D78}"/>
              </a:ext>
            </a:extLst>
          </p:cNvPr>
          <p:cNvSpPr txBox="1">
            <a:spLocks/>
          </p:cNvSpPr>
          <p:nvPr/>
        </p:nvSpPr>
        <p:spPr>
          <a:xfrm>
            <a:off x="914313" y="435429"/>
            <a:ext cx="10353762" cy="970450"/>
          </a:xfrm>
          <a:prstGeom prst="rect">
            <a:avLst/>
          </a:prstGeom>
        </p:spPr>
        <p:txBody>
          <a:bodyPr vert="horz" lIns="91440" tIns="45720" rIns="91440" bIns="45720" rtlCol="0" anchor="ctr">
            <a:normAutofit/>
          </a:bodyPr>
          <a:lstStyle>
            <a:lvl1pPr marL="342900" indent="-306000" algn="ctr" defTabSz="457200" rtl="0" eaLnBrk="1" latinLnBrk="0" hangingPunct="1">
              <a:spcBef>
                <a:spcPct val="0"/>
              </a:spcBef>
              <a:spcAft>
                <a:spcPts val="600"/>
              </a:spcAft>
              <a:buClr>
                <a:schemeClr val="tx2"/>
              </a:buClr>
              <a:buSzPct val="70000"/>
              <a:buFont typeface="Wingdings 2" charset="2"/>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Fire Class Sizes</a:t>
            </a:r>
          </a:p>
        </p:txBody>
      </p:sp>
      <p:pic>
        <p:nvPicPr>
          <p:cNvPr id="10" name="Picture 9">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6" name="Content Placeholder 2">
            <a:extLst>
              <a:ext uri="{FF2B5EF4-FFF2-40B4-BE49-F238E27FC236}">
                <a16:creationId xmlns:a16="http://schemas.microsoft.com/office/drawing/2014/main" id="{7F607C3D-A6DD-98D0-E8B9-EE7FA1B91FA0}"/>
              </a:ext>
            </a:extLst>
          </p:cNvPr>
          <p:cNvGraphicFramePr>
            <a:graphicFrameLocks noGrp="1"/>
          </p:cNvGraphicFramePr>
          <p:nvPr>
            <p:ph idx="1"/>
            <p:extLst>
              <p:ext uri="{D42A27DB-BD31-4B8C-83A1-F6EECF244321}">
                <p14:modId xmlns:p14="http://schemas.microsoft.com/office/powerpoint/2010/main" val="4280013615"/>
              </p:ext>
            </p:extLst>
          </p:nvPr>
        </p:nvGraphicFramePr>
        <p:xfrm>
          <a:off x="2150566" y="1174791"/>
          <a:ext cx="7881256" cy="20247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descr="Text&#10;&#10;Description automatically generated">
            <a:extLst>
              <a:ext uri="{FF2B5EF4-FFF2-40B4-BE49-F238E27FC236}">
                <a16:creationId xmlns:a16="http://schemas.microsoft.com/office/drawing/2014/main" id="{BD918DB7-34E5-EFD5-6FA0-CADD4742BE8C}"/>
              </a:ext>
            </a:extLst>
          </p:cNvPr>
          <p:cNvPicPr>
            <a:picLocks noChangeAspect="1"/>
          </p:cNvPicPr>
          <p:nvPr/>
        </p:nvPicPr>
        <p:blipFill rotWithShape="1">
          <a:blip r:embed="rId9">
            <a:extLst>
              <a:ext uri="{28A0092B-C50C-407E-A947-70E740481C1C}">
                <a14:useLocalDpi xmlns:a14="http://schemas.microsoft.com/office/drawing/2010/main" val="0"/>
              </a:ext>
            </a:extLst>
          </a:blip>
          <a:srcRect t="-772"/>
          <a:stretch/>
        </p:blipFill>
        <p:spPr>
          <a:xfrm>
            <a:off x="2318222" y="4806891"/>
            <a:ext cx="4706712" cy="836718"/>
          </a:xfrm>
          <a:prstGeom prst="rect">
            <a:avLst/>
          </a:prstGeom>
        </p:spPr>
      </p:pic>
      <p:pic>
        <p:nvPicPr>
          <p:cNvPr id="12" name="Picture 11" descr="Calendar&#10;&#10;Description automatically generated">
            <a:extLst>
              <a:ext uri="{FF2B5EF4-FFF2-40B4-BE49-F238E27FC236}">
                <a16:creationId xmlns:a16="http://schemas.microsoft.com/office/drawing/2014/main" id="{172B3258-944B-5E1C-2885-0DB8CE2006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72372" y="3445328"/>
            <a:ext cx="919307" cy="27663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E3EB2AE2-C377-4534-F952-3A3FC41AFCC1}"/>
              </a:ext>
            </a:extLst>
          </p:cNvPr>
          <p:cNvSpPr txBox="1"/>
          <p:nvPr/>
        </p:nvSpPr>
        <p:spPr>
          <a:xfrm>
            <a:off x="1871664" y="3649809"/>
            <a:ext cx="6096000" cy="830997"/>
          </a:xfrm>
          <a:prstGeom prst="rect">
            <a:avLst/>
          </a:prstGeom>
          <a:noFill/>
        </p:spPr>
        <p:txBody>
          <a:bodyPr wrap="square">
            <a:spAutoFit/>
          </a:bodyPr>
          <a:lstStyle/>
          <a:p>
            <a:pPr lvl="0">
              <a:lnSpc>
                <a:spcPct val="100000"/>
              </a:lnSpc>
            </a:pPr>
            <a:r>
              <a:rPr lang="en-US" sz="1600" b="0" i="0" dirty="0"/>
              <a:t>1. What class size of fire has occurred the most over the years?</a:t>
            </a:r>
          </a:p>
          <a:p>
            <a:r>
              <a:rPr lang="en-US" sz="1600" b="0" i="0" dirty="0"/>
              <a:t>2. What are the differences for class A and class G fires?</a:t>
            </a:r>
            <a:endParaRPr lang="en-US" sz="1600" dirty="0"/>
          </a:p>
          <a:p>
            <a:pPr lvl="0">
              <a:lnSpc>
                <a:spcPct val="100000"/>
              </a:lnSpc>
            </a:pPr>
            <a:endParaRPr lang="en-US" sz="1600" dirty="0"/>
          </a:p>
        </p:txBody>
      </p:sp>
    </p:spTree>
    <p:extLst>
      <p:ext uri="{BB962C8B-B14F-4D97-AF65-F5344CB8AC3E}">
        <p14:creationId xmlns:p14="http://schemas.microsoft.com/office/powerpoint/2010/main" val="1894497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B92A454-E866-D17F-CAF5-56662C54EB6A}"/>
              </a:ext>
            </a:extLst>
          </p:cNvPr>
          <p:cNvSpPr txBox="1"/>
          <p:nvPr/>
        </p:nvSpPr>
        <p:spPr>
          <a:xfrm>
            <a:off x="338420" y="5412222"/>
            <a:ext cx="6074885" cy="830997"/>
          </a:xfrm>
          <a:prstGeom prst="rect">
            <a:avLst/>
          </a:prstGeom>
          <a:noFill/>
        </p:spPr>
        <p:txBody>
          <a:bodyPr wrap="square">
            <a:spAutoFit/>
          </a:bodyPr>
          <a:lstStyle/>
          <a:p>
            <a:pPr algn="just"/>
            <a:r>
              <a:rPr lang="en-US" sz="1200" b="1" i="0" dirty="0">
                <a:effectLst/>
              </a:rPr>
              <a:t>Figure 3. </a:t>
            </a:r>
            <a:r>
              <a:rPr lang="en-US" sz="1200" i="0" dirty="0">
                <a:effectLst/>
              </a:rPr>
              <a:t>T</a:t>
            </a:r>
            <a:r>
              <a:rPr lang="en-US" sz="1200" b="0" i="0" dirty="0">
                <a:effectLst/>
              </a:rPr>
              <a:t>he three violin plots represent the estimated total acres burned for class size A categorized by cause. The causes include human, lightning, or under investigation. The distributions for human and lightning causes are similar and both contain some outliers. Most of the fires under investigation are approximately similar in terms of acres burned.</a:t>
            </a:r>
            <a:endParaRPr lang="en-US" sz="1200" i="0" dirty="0">
              <a:effectLst/>
            </a:endParaRPr>
          </a:p>
        </p:txBody>
      </p:sp>
      <p:sp>
        <p:nvSpPr>
          <p:cNvPr id="12" name="Title 1">
            <a:extLst>
              <a:ext uri="{FF2B5EF4-FFF2-40B4-BE49-F238E27FC236}">
                <a16:creationId xmlns:a16="http://schemas.microsoft.com/office/drawing/2014/main" id="{4ADC000F-8357-F773-0763-641A188EFAB4}"/>
              </a:ext>
            </a:extLst>
          </p:cNvPr>
          <p:cNvSpPr txBox="1">
            <a:spLocks/>
          </p:cNvSpPr>
          <p:nvPr/>
        </p:nvSpPr>
        <p:spPr>
          <a:xfrm>
            <a:off x="4086138" y="378017"/>
            <a:ext cx="10353762" cy="970450"/>
          </a:xfrm>
          <a:prstGeom prst="rect">
            <a:avLst/>
          </a:prstGeom>
        </p:spPr>
        <p:txBody>
          <a:bodyPr vert="horz" lIns="91440" tIns="45720" rIns="91440" bIns="45720" rtlCol="0" anchor="ctr">
            <a:normAutofit/>
          </a:bodyPr>
          <a:lstStyle>
            <a:lvl1pPr marL="342900" indent="-306000" algn="ctr" defTabSz="457200" rtl="0" eaLnBrk="1" latinLnBrk="0" hangingPunct="1">
              <a:spcBef>
                <a:spcPct val="0"/>
              </a:spcBef>
              <a:spcAft>
                <a:spcPts val="600"/>
              </a:spcAft>
              <a:buClr>
                <a:schemeClr val="tx2"/>
              </a:buClr>
              <a:buSzPct val="70000"/>
              <a:buFont typeface="Wingdings 2" charset="2"/>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Class A Fires</a:t>
            </a:r>
          </a:p>
        </p:txBody>
      </p:sp>
      <p:pic>
        <p:nvPicPr>
          <p:cNvPr id="16" name="Picture 15" descr="A picture containing diagram&#10;&#10;Description automatically generated">
            <a:extLst>
              <a:ext uri="{FF2B5EF4-FFF2-40B4-BE49-F238E27FC236}">
                <a16:creationId xmlns:a16="http://schemas.microsoft.com/office/drawing/2014/main" id="{59AFD754-9057-EAB7-6846-2DE4A9928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04" y="937946"/>
            <a:ext cx="5826718" cy="4134767"/>
          </a:xfrm>
          <a:prstGeom prst="rect">
            <a:avLst/>
          </a:prstGeom>
        </p:spPr>
      </p:pic>
      <p:pic>
        <p:nvPicPr>
          <p:cNvPr id="18" name="Picture 17" descr="Graphical user interface&#10;&#10;Description automatically generated">
            <a:extLst>
              <a:ext uri="{FF2B5EF4-FFF2-40B4-BE49-F238E27FC236}">
                <a16:creationId xmlns:a16="http://schemas.microsoft.com/office/drawing/2014/main" id="{67A7B9B0-7AFB-681A-FE64-C1C139772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9096" y="1502350"/>
            <a:ext cx="5337175" cy="1023277"/>
          </a:xfrm>
          <a:prstGeom prst="rect">
            <a:avLst/>
          </a:prstGeom>
        </p:spPr>
      </p:pic>
      <p:pic>
        <p:nvPicPr>
          <p:cNvPr id="20" name="Picture 19">
            <a:extLst>
              <a:ext uri="{FF2B5EF4-FFF2-40B4-BE49-F238E27FC236}">
                <a16:creationId xmlns:a16="http://schemas.microsoft.com/office/drawing/2014/main" id="{0A7070C3-2D7A-CF5F-7A21-E23014A50F41}"/>
              </a:ext>
            </a:extLst>
          </p:cNvPr>
          <p:cNvPicPr>
            <a:picLocks noChangeAspect="1"/>
          </p:cNvPicPr>
          <p:nvPr/>
        </p:nvPicPr>
        <p:blipFill rotWithShape="1">
          <a:blip r:embed="rId4">
            <a:extLst>
              <a:ext uri="{28A0092B-C50C-407E-A947-70E740481C1C}">
                <a14:useLocalDpi xmlns:a14="http://schemas.microsoft.com/office/drawing/2010/main" val="0"/>
              </a:ext>
            </a:extLst>
          </a:blip>
          <a:srcRect l="674" t="12339"/>
          <a:stretch/>
        </p:blipFill>
        <p:spPr>
          <a:xfrm>
            <a:off x="6499096" y="2844611"/>
            <a:ext cx="5487988" cy="453240"/>
          </a:xfrm>
          <a:prstGeom prst="rect">
            <a:avLst/>
          </a:prstGeom>
        </p:spPr>
      </p:pic>
      <p:pic>
        <p:nvPicPr>
          <p:cNvPr id="22" name="Picture 21" descr="Table&#10;&#10;Description automatically generated">
            <a:extLst>
              <a:ext uri="{FF2B5EF4-FFF2-40B4-BE49-F238E27FC236}">
                <a16:creationId xmlns:a16="http://schemas.microsoft.com/office/drawing/2014/main" id="{141064DA-80D8-C8D6-3196-2021876261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3890" y="3560150"/>
            <a:ext cx="4848606" cy="1125204"/>
          </a:xfrm>
          <a:prstGeom prst="rect">
            <a:avLst/>
          </a:prstGeom>
        </p:spPr>
      </p:pic>
    </p:spTree>
    <p:extLst>
      <p:ext uri="{BB962C8B-B14F-4D97-AF65-F5344CB8AC3E}">
        <p14:creationId xmlns:p14="http://schemas.microsoft.com/office/powerpoint/2010/main" val="1205733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with low confidence">
            <a:extLst>
              <a:ext uri="{FF2B5EF4-FFF2-40B4-BE49-F238E27FC236}">
                <a16:creationId xmlns:a16="http://schemas.microsoft.com/office/drawing/2014/main" id="{B775CCD1-ACF5-09D1-9584-50E43B8DD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470" y="1688074"/>
            <a:ext cx="4633975" cy="861630"/>
          </a:xfrm>
          <a:prstGeom prst="rect">
            <a:avLst/>
          </a:prstGeom>
        </p:spPr>
      </p:pic>
      <p:pic>
        <p:nvPicPr>
          <p:cNvPr id="9" name="Picture 8">
            <a:extLst>
              <a:ext uri="{FF2B5EF4-FFF2-40B4-BE49-F238E27FC236}">
                <a16:creationId xmlns:a16="http://schemas.microsoft.com/office/drawing/2014/main" id="{038A144D-A442-9A95-F005-04CFEF67D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766" y="3116702"/>
            <a:ext cx="4945385" cy="312298"/>
          </a:xfrm>
          <a:prstGeom prst="rect">
            <a:avLst/>
          </a:prstGeom>
        </p:spPr>
      </p:pic>
      <p:pic>
        <p:nvPicPr>
          <p:cNvPr id="11" name="Picture 10" descr="Table&#10;&#10;Description automatically generated">
            <a:extLst>
              <a:ext uri="{FF2B5EF4-FFF2-40B4-BE49-F238E27FC236}">
                <a16:creationId xmlns:a16="http://schemas.microsoft.com/office/drawing/2014/main" id="{96698F7E-847F-F212-B523-864409295E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864" y="3531684"/>
            <a:ext cx="5037191" cy="1081379"/>
          </a:xfrm>
          <a:prstGeom prst="rect">
            <a:avLst/>
          </a:prstGeom>
        </p:spPr>
      </p:pic>
      <p:sp>
        <p:nvSpPr>
          <p:cNvPr id="13" name="TextBox 12">
            <a:extLst>
              <a:ext uri="{FF2B5EF4-FFF2-40B4-BE49-F238E27FC236}">
                <a16:creationId xmlns:a16="http://schemas.microsoft.com/office/drawing/2014/main" id="{7A5FF1B6-5F9F-D15F-73D2-07584A833D66}"/>
              </a:ext>
            </a:extLst>
          </p:cNvPr>
          <p:cNvSpPr txBox="1"/>
          <p:nvPr/>
        </p:nvSpPr>
        <p:spPr>
          <a:xfrm>
            <a:off x="5344469" y="5391151"/>
            <a:ext cx="6372321" cy="830997"/>
          </a:xfrm>
          <a:prstGeom prst="rect">
            <a:avLst/>
          </a:prstGeom>
          <a:noFill/>
        </p:spPr>
        <p:txBody>
          <a:bodyPr wrap="square">
            <a:spAutoFit/>
          </a:bodyPr>
          <a:lstStyle/>
          <a:p>
            <a:pPr algn="just"/>
            <a:r>
              <a:rPr lang="en-US" sz="1200" b="1" i="0" dirty="0">
                <a:effectLst/>
              </a:rPr>
              <a:t>Figure 4.</a:t>
            </a:r>
            <a:r>
              <a:rPr lang="en-US" sz="1200" b="0" i="0" dirty="0">
                <a:effectLst/>
              </a:rPr>
              <a:t> Class G fires are plotted in the box plot, categorized by the type of fire cause: human, lightning, or under investigation. It is shown that the human and lightning plots have outliers, whereas under investigation plot does not. For the lightning category, the estimated total acres burned is very high and has very far outliers with the greatest number of acres burned.</a:t>
            </a:r>
            <a:endParaRPr lang="en-US" sz="1200" dirty="0"/>
          </a:p>
        </p:txBody>
      </p:sp>
      <p:sp>
        <p:nvSpPr>
          <p:cNvPr id="14" name="Title 1">
            <a:extLst>
              <a:ext uri="{FF2B5EF4-FFF2-40B4-BE49-F238E27FC236}">
                <a16:creationId xmlns:a16="http://schemas.microsoft.com/office/drawing/2014/main" id="{2AB36E16-E8F7-6527-DA6A-C6457EE5EB0A}"/>
              </a:ext>
            </a:extLst>
          </p:cNvPr>
          <p:cNvSpPr txBox="1">
            <a:spLocks/>
          </p:cNvSpPr>
          <p:nvPr/>
        </p:nvSpPr>
        <p:spPr>
          <a:xfrm>
            <a:off x="-2598099" y="434125"/>
            <a:ext cx="10353762" cy="970450"/>
          </a:xfrm>
          <a:prstGeom prst="rect">
            <a:avLst/>
          </a:prstGeom>
        </p:spPr>
        <p:txBody>
          <a:bodyPr vert="horz" lIns="91440" tIns="45720" rIns="91440" bIns="45720" rtlCol="0" anchor="ctr">
            <a:normAutofit/>
          </a:bodyPr>
          <a:lstStyle>
            <a:lvl1pPr marL="342900" indent="-306000" algn="ctr" defTabSz="457200" rtl="0" eaLnBrk="1" latinLnBrk="0" hangingPunct="1">
              <a:spcBef>
                <a:spcPct val="0"/>
              </a:spcBef>
              <a:spcAft>
                <a:spcPts val="600"/>
              </a:spcAft>
              <a:buClr>
                <a:schemeClr val="tx2"/>
              </a:buClr>
              <a:buSzPct val="70000"/>
              <a:buFont typeface="Wingdings 2" charset="2"/>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Class G Fires</a:t>
            </a:r>
          </a:p>
        </p:txBody>
      </p:sp>
      <p:pic>
        <p:nvPicPr>
          <p:cNvPr id="16" name="Picture 15" descr="Chart, box and whisker chart&#10;&#10;Description automatically generated">
            <a:extLst>
              <a:ext uri="{FF2B5EF4-FFF2-40B4-BE49-F238E27FC236}">
                <a16:creationId xmlns:a16="http://schemas.microsoft.com/office/drawing/2014/main" id="{DD9C3F90-F71C-2B28-B842-D153FEF595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2767" y="1134275"/>
            <a:ext cx="5775723" cy="3964853"/>
          </a:xfrm>
          <a:prstGeom prst="rect">
            <a:avLst/>
          </a:prstGeom>
        </p:spPr>
      </p:pic>
    </p:spTree>
    <p:extLst>
      <p:ext uri="{BB962C8B-B14F-4D97-AF65-F5344CB8AC3E}">
        <p14:creationId xmlns:p14="http://schemas.microsoft.com/office/powerpoint/2010/main" val="1669516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0B7EF7-A70F-CB97-DCF6-55550E3A3D7E}"/>
              </a:ext>
            </a:extLst>
          </p:cNvPr>
          <p:cNvSpPr txBox="1"/>
          <p:nvPr/>
        </p:nvSpPr>
        <p:spPr>
          <a:xfrm>
            <a:off x="662214" y="2151735"/>
            <a:ext cx="5495473" cy="1384995"/>
          </a:xfrm>
          <a:prstGeom prst="rect">
            <a:avLst/>
          </a:prstGeom>
          <a:noFill/>
        </p:spPr>
        <p:txBody>
          <a:bodyPr wrap="square">
            <a:spAutoFit/>
          </a:bodyPr>
          <a:lstStyle/>
          <a:p>
            <a:pPr algn="l">
              <a:buFont typeface="+mj-lt"/>
              <a:buAutoNum type="arabicPeriod"/>
            </a:pPr>
            <a:r>
              <a:rPr lang="en-US" sz="1400" b="0" i="0" dirty="0">
                <a:effectLst/>
                <a:latin typeface="Helvetica Neue"/>
              </a:rPr>
              <a:t>What was the largest fire over the years?</a:t>
            </a:r>
          </a:p>
          <a:p>
            <a:pPr marL="742950" lvl="1" indent="-285750" algn="l">
              <a:buFont typeface="Arial" panose="020B0604020202020204" pitchFamily="34" charset="0"/>
              <a:buChar char="•"/>
            </a:pPr>
            <a:r>
              <a:rPr lang="en-US" sz="1400" b="0" i="0" dirty="0">
                <a:effectLst/>
                <a:latin typeface="Helvetica Neue"/>
              </a:rPr>
              <a:t>What was the fire name?</a:t>
            </a:r>
          </a:p>
          <a:p>
            <a:pPr marL="742950" lvl="1" indent="-285750" algn="l">
              <a:buFont typeface="Arial" panose="020B0604020202020204" pitchFamily="34" charset="0"/>
              <a:buChar char="•"/>
            </a:pPr>
            <a:r>
              <a:rPr lang="en-US" sz="1400" b="0" i="0" dirty="0">
                <a:effectLst/>
                <a:latin typeface="Helvetica Neue"/>
              </a:rPr>
              <a:t>How many total acres was the fire?</a:t>
            </a:r>
          </a:p>
          <a:p>
            <a:pPr marL="742950" lvl="1" indent="-285750" algn="l">
              <a:buFont typeface="Arial" panose="020B0604020202020204" pitchFamily="34" charset="0"/>
              <a:buChar char="•"/>
            </a:pPr>
            <a:r>
              <a:rPr lang="en-US" sz="1400" b="0" i="0" dirty="0">
                <a:effectLst/>
                <a:latin typeface="Helvetica Neue"/>
              </a:rPr>
              <a:t>What year was the fire and what was the general cause of the fire?</a:t>
            </a:r>
          </a:p>
          <a:p>
            <a:pPr algn="l">
              <a:buFont typeface="+mj-lt"/>
              <a:buAutoNum type="arabicPeriod"/>
            </a:pPr>
            <a:r>
              <a:rPr lang="en-US" sz="1400" b="0" i="0" dirty="0">
                <a:effectLst/>
                <a:latin typeface="Helvetica Neue"/>
              </a:rPr>
              <a:t>What year had the greatest number of largest fires?</a:t>
            </a:r>
          </a:p>
        </p:txBody>
      </p:sp>
      <p:pic>
        <p:nvPicPr>
          <p:cNvPr id="7" name="Picture 6" descr="Text&#10;&#10;Description automatically generated">
            <a:extLst>
              <a:ext uri="{FF2B5EF4-FFF2-40B4-BE49-F238E27FC236}">
                <a16:creationId xmlns:a16="http://schemas.microsoft.com/office/drawing/2014/main" id="{CB1300F6-FA22-0D69-6742-37836B92A9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575" y="4439037"/>
            <a:ext cx="4159250" cy="590550"/>
          </a:xfrm>
          <a:prstGeom prst="rect">
            <a:avLst/>
          </a:prstGeom>
        </p:spPr>
      </p:pic>
      <p:pic>
        <p:nvPicPr>
          <p:cNvPr id="19" name="Picture 18" descr="Table&#10;&#10;Description automatically generated">
            <a:extLst>
              <a:ext uri="{FF2B5EF4-FFF2-40B4-BE49-F238E27FC236}">
                <a16:creationId xmlns:a16="http://schemas.microsoft.com/office/drawing/2014/main" id="{1EB72213-580C-07EA-3793-990394BF4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586" y="520700"/>
            <a:ext cx="4140200" cy="5816600"/>
          </a:xfrm>
          <a:prstGeom prst="rect">
            <a:avLst/>
          </a:prstGeom>
        </p:spPr>
      </p:pic>
      <p:pic>
        <p:nvPicPr>
          <p:cNvPr id="21" name="Picture 20">
            <a:extLst>
              <a:ext uri="{FF2B5EF4-FFF2-40B4-BE49-F238E27FC236}">
                <a16:creationId xmlns:a16="http://schemas.microsoft.com/office/drawing/2014/main" id="{4C3C8EFB-E712-84D8-6B40-F2B214700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229" y="5449207"/>
            <a:ext cx="6464483" cy="726065"/>
          </a:xfrm>
          <a:prstGeom prst="rect">
            <a:avLst/>
          </a:prstGeom>
        </p:spPr>
      </p:pic>
      <p:sp>
        <p:nvSpPr>
          <p:cNvPr id="23" name="TextBox 22">
            <a:extLst>
              <a:ext uri="{FF2B5EF4-FFF2-40B4-BE49-F238E27FC236}">
                <a16:creationId xmlns:a16="http://schemas.microsoft.com/office/drawing/2014/main" id="{EFD19390-5B5C-146E-A41B-7CEB516086A8}"/>
              </a:ext>
            </a:extLst>
          </p:cNvPr>
          <p:cNvSpPr txBox="1"/>
          <p:nvPr/>
        </p:nvSpPr>
        <p:spPr>
          <a:xfrm>
            <a:off x="1171575" y="5082257"/>
            <a:ext cx="7059384" cy="261610"/>
          </a:xfrm>
          <a:prstGeom prst="rect">
            <a:avLst/>
          </a:prstGeom>
          <a:noFill/>
        </p:spPr>
        <p:txBody>
          <a:bodyPr wrap="square">
            <a:spAutoFit/>
          </a:bodyPr>
          <a:lstStyle/>
          <a:p>
            <a:r>
              <a:rPr lang="en-US" sz="1100" b="1" i="1" dirty="0">
                <a:effectLst/>
              </a:rPr>
              <a:t>Note: The top 21 fires were found because the first two are the same fire.</a:t>
            </a:r>
            <a:endParaRPr lang="en-US" sz="1100" dirty="0"/>
          </a:p>
        </p:txBody>
      </p:sp>
      <p:sp>
        <p:nvSpPr>
          <p:cNvPr id="24" name="Title 1">
            <a:extLst>
              <a:ext uri="{FF2B5EF4-FFF2-40B4-BE49-F238E27FC236}">
                <a16:creationId xmlns:a16="http://schemas.microsoft.com/office/drawing/2014/main" id="{C195AC32-5A6F-3FC5-A9FA-469904AF8F4B}"/>
              </a:ext>
            </a:extLst>
          </p:cNvPr>
          <p:cNvSpPr txBox="1">
            <a:spLocks/>
          </p:cNvSpPr>
          <p:nvPr/>
        </p:nvSpPr>
        <p:spPr>
          <a:xfrm>
            <a:off x="-1925681" y="408522"/>
            <a:ext cx="10353762" cy="970450"/>
          </a:xfrm>
          <a:prstGeom prst="rect">
            <a:avLst/>
          </a:prstGeom>
        </p:spPr>
        <p:txBody>
          <a:bodyPr vert="horz" lIns="91440" tIns="45720" rIns="91440" bIns="45720" rtlCol="0" anchor="ctr">
            <a:normAutofit fontScale="77500" lnSpcReduction="20000"/>
          </a:bodyPr>
          <a:lstStyle>
            <a:lvl1pPr marL="342900" indent="-306000" algn="ctr" defTabSz="457200" rtl="0" eaLnBrk="1" latinLnBrk="0" hangingPunct="1">
              <a:spcBef>
                <a:spcPct val="0"/>
              </a:spcBef>
              <a:spcAft>
                <a:spcPts val="600"/>
              </a:spcAft>
              <a:buClr>
                <a:schemeClr val="tx2"/>
              </a:buClr>
              <a:buSzPct val="70000"/>
              <a:buFont typeface="Wingdings 2" charset="2"/>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Top 20 Largest Fires</a:t>
            </a:r>
          </a:p>
          <a:p>
            <a:r>
              <a:rPr lang="en-US" dirty="0"/>
              <a:t>2000-2022</a:t>
            </a:r>
          </a:p>
        </p:txBody>
      </p:sp>
    </p:spTree>
    <p:extLst>
      <p:ext uri="{BB962C8B-B14F-4D97-AF65-F5344CB8AC3E}">
        <p14:creationId xmlns:p14="http://schemas.microsoft.com/office/powerpoint/2010/main" val="3077370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E2B331D-CF79-EEC1-9793-5567532900FB}"/>
              </a:ext>
            </a:extLst>
          </p:cNvPr>
          <p:cNvSpPr txBox="1"/>
          <p:nvPr/>
        </p:nvSpPr>
        <p:spPr>
          <a:xfrm>
            <a:off x="5410202" y="5989945"/>
            <a:ext cx="6522718" cy="646331"/>
          </a:xfrm>
          <a:prstGeom prst="rect">
            <a:avLst/>
          </a:prstGeom>
          <a:noFill/>
        </p:spPr>
        <p:txBody>
          <a:bodyPr wrap="square">
            <a:spAutoFit/>
          </a:bodyPr>
          <a:lstStyle/>
          <a:p>
            <a:pPr algn="just"/>
            <a:r>
              <a:rPr lang="en-US" sz="1200" b="1" i="0" dirty="0">
                <a:solidFill>
                  <a:srgbClr val="000000"/>
                </a:solidFill>
                <a:effectLst/>
              </a:rPr>
              <a:t>Figure 5.</a:t>
            </a:r>
            <a:r>
              <a:rPr lang="en-US" sz="1200" b="0" i="0" dirty="0">
                <a:solidFill>
                  <a:srgbClr val="000000"/>
                </a:solidFill>
                <a:effectLst/>
              </a:rPr>
              <a:t> The bubble map represents the top twenty largest fires in Oregon. Each bubble represents a fire, where the fire name, estimated total acres, latitude, longitude, the year of occurrence, and the cause by is available. Fires outside of Oregon could be due to a spread of fire.</a:t>
            </a:r>
            <a:endParaRPr lang="en-US" sz="1200" dirty="0"/>
          </a:p>
        </p:txBody>
      </p:sp>
      <p:pic>
        <p:nvPicPr>
          <p:cNvPr id="12" name="Picture 11" descr="Map&#10;&#10;Description automatically generated">
            <a:extLst>
              <a:ext uri="{FF2B5EF4-FFF2-40B4-BE49-F238E27FC236}">
                <a16:creationId xmlns:a16="http://schemas.microsoft.com/office/drawing/2014/main" id="{32B6C6AD-EA3D-EA9A-4E51-7329232B11FB}"/>
              </a:ext>
            </a:extLst>
          </p:cNvPr>
          <p:cNvPicPr>
            <a:picLocks noChangeAspect="1"/>
          </p:cNvPicPr>
          <p:nvPr/>
        </p:nvPicPr>
        <p:blipFill rotWithShape="1">
          <a:blip r:embed="rId2">
            <a:extLst>
              <a:ext uri="{28A0092B-C50C-407E-A947-70E740481C1C}">
                <a14:useLocalDpi xmlns:a14="http://schemas.microsoft.com/office/drawing/2010/main" val="0"/>
              </a:ext>
            </a:extLst>
          </a:blip>
          <a:srcRect l="21862" t="11035" r="-484" b="2405"/>
          <a:stretch/>
        </p:blipFill>
        <p:spPr>
          <a:xfrm>
            <a:off x="5024664" y="2167325"/>
            <a:ext cx="7069364" cy="3814536"/>
          </a:xfrm>
          <a:prstGeom prst="rect">
            <a:avLst/>
          </a:prstGeom>
        </p:spPr>
      </p:pic>
      <p:pic>
        <p:nvPicPr>
          <p:cNvPr id="14" name="Picture 13" descr="Text&#10;&#10;Description automatically generated">
            <a:extLst>
              <a:ext uri="{FF2B5EF4-FFF2-40B4-BE49-F238E27FC236}">
                <a16:creationId xmlns:a16="http://schemas.microsoft.com/office/drawing/2014/main" id="{19B9FA2D-C171-E391-9B7E-B33B0D2FE059}"/>
              </a:ext>
            </a:extLst>
          </p:cNvPr>
          <p:cNvPicPr>
            <a:picLocks noChangeAspect="1"/>
          </p:cNvPicPr>
          <p:nvPr/>
        </p:nvPicPr>
        <p:blipFill rotWithShape="1">
          <a:blip r:embed="rId3">
            <a:extLst>
              <a:ext uri="{28A0092B-C50C-407E-A947-70E740481C1C}">
                <a14:useLocalDpi xmlns:a14="http://schemas.microsoft.com/office/drawing/2010/main" val="0"/>
              </a:ext>
            </a:extLst>
          </a:blip>
          <a:srcRect t="649" r="4326" b="2777"/>
          <a:stretch/>
        </p:blipFill>
        <p:spPr>
          <a:xfrm>
            <a:off x="97972" y="109983"/>
            <a:ext cx="5323114" cy="3406102"/>
          </a:xfrm>
          <a:prstGeom prst="rect">
            <a:avLst/>
          </a:prstGeom>
        </p:spPr>
      </p:pic>
      <p:sp>
        <p:nvSpPr>
          <p:cNvPr id="15" name="Title 1">
            <a:extLst>
              <a:ext uri="{FF2B5EF4-FFF2-40B4-BE49-F238E27FC236}">
                <a16:creationId xmlns:a16="http://schemas.microsoft.com/office/drawing/2014/main" id="{DE3F42F3-5A16-1505-2F56-128D2E329A35}"/>
              </a:ext>
            </a:extLst>
          </p:cNvPr>
          <p:cNvSpPr txBox="1">
            <a:spLocks/>
          </p:cNvSpPr>
          <p:nvPr/>
        </p:nvSpPr>
        <p:spPr>
          <a:xfrm>
            <a:off x="6565902" y="647263"/>
            <a:ext cx="4680855" cy="970450"/>
          </a:xfrm>
          <a:prstGeom prst="rect">
            <a:avLst/>
          </a:prstGeom>
        </p:spPr>
        <p:txBody>
          <a:bodyPr vert="horz" lIns="91440" tIns="45720" rIns="91440" bIns="45720" rtlCol="0" anchor="ctr">
            <a:normAutofit fontScale="85000" lnSpcReduction="20000"/>
          </a:bodyPr>
          <a:lstStyle>
            <a:lvl1pPr marL="342900" indent="-306000" algn="ctr" defTabSz="457200" rtl="0" eaLnBrk="1" latinLnBrk="0" hangingPunct="1">
              <a:spcBef>
                <a:spcPct val="0"/>
              </a:spcBef>
              <a:spcAft>
                <a:spcPts val="600"/>
              </a:spcAft>
              <a:buClr>
                <a:schemeClr val="tx2"/>
              </a:buClr>
              <a:buSzPct val="70000"/>
              <a:buFont typeface="Wingdings 2" charset="2"/>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solidFill>
                  <a:schemeClr val="bg2">
                    <a:lumMod val="90000"/>
                    <a:lumOff val="10000"/>
                  </a:schemeClr>
                </a:solidFill>
              </a:rPr>
              <a:t>Top 20 Largest Fires 2000-2022</a:t>
            </a:r>
          </a:p>
        </p:txBody>
      </p:sp>
      <p:cxnSp>
        <p:nvCxnSpPr>
          <p:cNvPr id="3" name="Straight Arrow Connector 2">
            <a:extLst>
              <a:ext uri="{FF2B5EF4-FFF2-40B4-BE49-F238E27FC236}">
                <a16:creationId xmlns:a16="http://schemas.microsoft.com/office/drawing/2014/main" id="{27D181B3-F181-D451-23F1-F70E1727BBCB}"/>
              </a:ext>
            </a:extLst>
          </p:cNvPr>
          <p:cNvCxnSpPr>
            <a:cxnSpLocks/>
          </p:cNvCxnSpPr>
          <p:nvPr/>
        </p:nvCxnSpPr>
        <p:spPr>
          <a:xfrm flipV="1">
            <a:off x="5024664" y="4281616"/>
            <a:ext cx="807725" cy="1874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27959A0-3E3B-2BB3-2735-B35C3727C965}"/>
              </a:ext>
            </a:extLst>
          </p:cNvPr>
          <p:cNvSpPr txBox="1"/>
          <p:nvPr/>
        </p:nvSpPr>
        <p:spPr>
          <a:xfrm>
            <a:off x="3908646" y="4477140"/>
            <a:ext cx="1519880" cy="307777"/>
          </a:xfrm>
          <a:prstGeom prst="rect">
            <a:avLst/>
          </a:prstGeom>
          <a:solidFill>
            <a:srgbClr val="0070C0"/>
          </a:solid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solidFill>
                  <a:schemeClr val="tx1"/>
                </a:solidFill>
              </a:rPr>
              <a:t>Biscuit Private</a:t>
            </a:r>
          </a:p>
        </p:txBody>
      </p:sp>
    </p:spTree>
    <p:extLst>
      <p:ext uri="{BB962C8B-B14F-4D97-AF65-F5344CB8AC3E}">
        <p14:creationId xmlns:p14="http://schemas.microsoft.com/office/powerpoint/2010/main" val="1305518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61A58E3-02E6-369B-E4C8-A510CF2024EA}"/>
              </a:ext>
            </a:extLst>
          </p:cNvPr>
          <p:cNvSpPr txBox="1">
            <a:spLocks/>
          </p:cNvSpPr>
          <p:nvPr/>
        </p:nvSpPr>
        <p:spPr>
          <a:xfrm>
            <a:off x="712011" y="333277"/>
            <a:ext cx="10353762" cy="970450"/>
          </a:xfrm>
          <a:prstGeom prst="rect">
            <a:avLst/>
          </a:prstGeom>
        </p:spPr>
        <p:txBody>
          <a:bodyPr vert="horz" lIns="91440" tIns="45720" rIns="91440" bIns="45720" rtlCol="0" anchor="ctr">
            <a:normAutofit fontScale="77500" lnSpcReduction="20000"/>
          </a:bodyPr>
          <a:lstStyle>
            <a:lvl1pPr marL="342900" indent="-306000" algn="ctr" defTabSz="457200" rtl="0" eaLnBrk="1" latinLnBrk="0" hangingPunct="1">
              <a:spcBef>
                <a:spcPct val="0"/>
              </a:spcBef>
              <a:spcAft>
                <a:spcPts val="600"/>
              </a:spcAft>
              <a:buClr>
                <a:schemeClr val="tx2"/>
              </a:buClr>
              <a:buSzPct val="70000"/>
              <a:buFont typeface="Wingdings 2" charset="2"/>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Oregon Fires</a:t>
            </a:r>
          </a:p>
          <a:p>
            <a:r>
              <a:rPr lang="en-US" dirty="0"/>
              <a:t>2022</a:t>
            </a:r>
          </a:p>
        </p:txBody>
      </p:sp>
      <p:sp>
        <p:nvSpPr>
          <p:cNvPr id="6" name="TextBox 5">
            <a:extLst>
              <a:ext uri="{FF2B5EF4-FFF2-40B4-BE49-F238E27FC236}">
                <a16:creationId xmlns:a16="http://schemas.microsoft.com/office/drawing/2014/main" id="{5C13DAA9-1510-12CC-7D92-DF6BCBA391D1}"/>
              </a:ext>
            </a:extLst>
          </p:cNvPr>
          <p:cNvSpPr txBox="1"/>
          <p:nvPr/>
        </p:nvSpPr>
        <p:spPr>
          <a:xfrm>
            <a:off x="2953588" y="1517744"/>
            <a:ext cx="7059384" cy="523220"/>
          </a:xfrm>
          <a:prstGeom prst="rect">
            <a:avLst/>
          </a:prstGeom>
          <a:noFill/>
        </p:spPr>
        <p:txBody>
          <a:bodyPr wrap="square">
            <a:spAutoFit/>
          </a:bodyPr>
          <a:lstStyle/>
          <a:p>
            <a:pPr algn="l">
              <a:buFont typeface="+mj-lt"/>
              <a:buAutoNum type="arabicPeriod"/>
            </a:pPr>
            <a:r>
              <a:rPr lang="en-US" sz="1400" b="0" i="0" dirty="0">
                <a:effectLst/>
              </a:rPr>
              <a:t>What area of Oregon has had the greatest number of fires in 2022?</a:t>
            </a:r>
          </a:p>
          <a:p>
            <a:pPr algn="l">
              <a:buFont typeface="+mj-lt"/>
              <a:buAutoNum type="arabicPeriod"/>
            </a:pPr>
            <a:r>
              <a:rPr lang="en-US" sz="1400" b="0" i="0" dirty="0">
                <a:effectLst/>
              </a:rPr>
              <a:t>What area of Oregon has had the least number of fires in 2022?</a:t>
            </a:r>
          </a:p>
        </p:txBody>
      </p:sp>
      <p:pic>
        <p:nvPicPr>
          <p:cNvPr id="8" name="Picture 7">
            <a:extLst>
              <a:ext uri="{FF2B5EF4-FFF2-40B4-BE49-F238E27FC236}">
                <a16:creationId xmlns:a16="http://schemas.microsoft.com/office/drawing/2014/main" id="{91C2ED5E-BC69-00E9-1CD5-E62C44C2A7AC}"/>
              </a:ext>
            </a:extLst>
          </p:cNvPr>
          <p:cNvPicPr>
            <a:picLocks noChangeAspect="1"/>
          </p:cNvPicPr>
          <p:nvPr/>
        </p:nvPicPr>
        <p:blipFill rotWithShape="1">
          <a:blip r:embed="rId2">
            <a:extLst>
              <a:ext uri="{28A0092B-C50C-407E-A947-70E740481C1C}">
                <a14:useLocalDpi xmlns:a14="http://schemas.microsoft.com/office/drawing/2010/main" val="0"/>
              </a:ext>
            </a:extLst>
          </a:blip>
          <a:srcRect t="9453" b="1"/>
          <a:stretch/>
        </p:blipFill>
        <p:spPr>
          <a:xfrm>
            <a:off x="2939543" y="2367122"/>
            <a:ext cx="5898697" cy="458957"/>
          </a:xfrm>
          <a:prstGeom prst="rect">
            <a:avLst/>
          </a:prstGeom>
        </p:spPr>
      </p:pic>
      <p:pic>
        <p:nvPicPr>
          <p:cNvPr id="10" name="Picture 9" descr="Table&#10;&#10;Description automatically generated">
            <a:extLst>
              <a:ext uri="{FF2B5EF4-FFF2-40B4-BE49-F238E27FC236}">
                <a16:creationId xmlns:a16="http://schemas.microsoft.com/office/drawing/2014/main" id="{1D036BDB-F11F-BD5D-3017-1CB4E3519AB2}"/>
              </a:ext>
            </a:extLst>
          </p:cNvPr>
          <p:cNvPicPr>
            <a:picLocks noChangeAspect="1"/>
          </p:cNvPicPr>
          <p:nvPr/>
        </p:nvPicPr>
        <p:blipFill rotWithShape="1">
          <a:blip r:embed="rId3">
            <a:extLst>
              <a:ext uri="{28A0092B-C50C-407E-A947-70E740481C1C}">
                <a14:useLocalDpi xmlns:a14="http://schemas.microsoft.com/office/drawing/2010/main" val="0"/>
              </a:ext>
            </a:extLst>
          </a:blip>
          <a:srcRect l="1147" r="2386"/>
          <a:stretch/>
        </p:blipFill>
        <p:spPr>
          <a:xfrm>
            <a:off x="3021227" y="3104359"/>
            <a:ext cx="5690287" cy="3394146"/>
          </a:xfrm>
          <a:prstGeom prst="rect">
            <a:avLst/>
          </a:prstGeom>
        </p:spPr>
      </p:pic>
    </p:spTree>
    <p:extLst>
      <p:ext uri="{BB962C8B-B14F-4D97-AF65-F5344CB8AC3E}">
        <p14:creationId xmlns:p14="http://schemas.microsoft.com/office/powerpoint/2010/main" val="3633463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C492A627-D4E9-51A4-D4C2-1389F82C8B97}"/>
              </a:ext>
            </a:extLst>
          </p:cNvPr>
          <p:cNvPicPr>
            <a:picLocks noChangeAspect="1"/>
          </p:cNvPicPr>
          <p:nvPr/>
        </p:nvPicPr>
        <p:blipFill rotWithShape="1">
          <a:blip r:embed="rId2">
            <a:extLst>
              <a:ext uri="{28A0092B-C50C-407E-A947-70E740481C1C}">
                <a14:useLocalDpi xmlns:a14="http://schemas.microsoft.com/office/drawing/2010/main" val="0"/>
              </a:ext>
            </a:extLst>
          </a:blip>
          <a:srcRect l="795" t="5555" r="-1"/>
          <a:stretch/>
        </p:blipFill>
        <p:spPr>
          <a:xfrm>
            <a:off x="5769427" y="185321"/>
            <a:ext cx="6167209" cy="1133475"/>
          </a:xfrm>
          <a:prstGeom prst="rect">
            <a:avLst/>
          </a:prstGeom>
        </p:spPr>
      </p:pic>
      <p:pic>
        <p:nvPicPr>
          <p:cNvPr id="5" name="Picture 4" descr="Map&#10;&#10;Description automatically generated">
            <a:extLst>
              <a:ext uri="{FF2B5EF4-FFF2-40B4-BE49-F238E27FC236}">
                <a16:creationId xmlns:a16="http://schemas.microsoft.com/office/drawing/2014/main" id="{AF64D93B-5314-07D8-B330-687E14D6E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588" y="1617436"/>
            <a:ext cx="8852996" cy="4239079"/>
          </a:xfrm>
          <a:prstGeom prst="rect">
            <a:avLst/>
          </a:prstGeom>
        </p:spPr>
      </p:pic>
      <p:sp>
        <p:nvSpPr>
          <p:cNvPr id="7" name="TextBox 6">
            <a:extLst>
              <a:ext uri="{FF2B5EF4-FFF2-40B4-BE49-F238E27FC236}">
                <a16:creationId xmlns:a16="http://schemas.microsoft.com/office/drawing/2014/main" id="{C2DAB33A-B40A-3104-5B91-13D16A197F7E}"/>
              </a:ext>
            </a:extLst>
          </p:cNvPr>
          <p:cNvSpPr txBox="1"/>
          <p:nvPr/>
        </p:nvSpPr>
        <p:spPr>
          <a:xfrm>
            <a:off x="2045824" y="5856515"/>
            <a:ext cx="7424057" cy="461665"/>
          </a:xfrm>
          <a:prstGeom prst="rect">
            <a:avLst/>
          </a:prstGeom>
          <a:noFill/>
        </p:spPr>
        <p:txBody>
          <a:bodyPr wrap="square">
            <a:spAutoFit/>
          </a:bodyPr>
          <a:lstStyle/>
          <a:p>
            <a:r>
              <a:rPr lang="en-US" sz="1200" b="1" i="0" dirty="0">
                <a:solidFill>
                  <a:srgbClr val="000000"/>
                </a:solidFill>
                <a:effectLst/>
              </a:rPr>
              <a:t>Figure 6.</a:t>
            </a:r>
            <a:r>
              <a:rPr lang="en-US" sz="1200" b="0" i="0" dirty="0">
                <a:solidFill>
                  <a:srgbClr val="000000"/>
                </a:solidFill>
                <a:effectLst/>
              </a:rPr>
              <a:t> A density map representing the fires in Oregon throughout 2022. The southwest region of Oregon has experienced the greatest number of fires, whereas the southeast has experienced the least.</a:t>
            </a:r>
            <a:endParaRPr lang="en-US" sz="1200" dirty="0"/>
          </a:p>
        </p:txBody>
      </p:sp>
      <p:sp>
        <p:nvSpPr>
          <p:cNvPr id="9" name="Title 1">
            <a:extLst>
              <a:ext uri="{FF2B5EF4-FFF2-40B4-BE49-F238E27FC236}">
                <a16:creationId xmlns:a16="http://schemas.microsoft.com/office/drawing/2014/main" id="{BD1CF940-361A-EBEC-1FA2-64E84F003B74}"/>
              </a:ext>
            </a:extLst>
          </p:cNvPr>
          <p:cNvSpPr txBox="1">
            <a:spLocks/>
          </p:cNvSpPr>
          <p:nvPr/>
        </p:nvSpPr>
        <p:spPr>
          <a:xfrm>
            <a:off x="-2531653" y="185321"/>
            <a:ext cx="10353762" cy="970450"/>
          </a:xfrm>
          <a:prstGeom prst="rect">
            <a:avLst/>
          </a:prstGeom>
        </p:spPr>
        <p:txBody>
          <a:bodyPr vert="horz" lIns="91440" tIns="45720" rIns="91440" bIns="45720" rtlCol="0" anchor="ctr">
            <a:normAutofit/>
          </a:bodyPr>
          <a:lstStyle>
            <a:lvl1pPr marL="342900" indent="-306000" algn="ctr" defTabSz="457200" rtl="0" eaLnBrk="1" latinLnBrk="0" hangingPunct="1">
              <a:spcBef>
                <a:spcPct val="0"/>
              </a:spcBef>
              <a:spcAft>
                <a:spcPts val="600"/>
              </a:spcAft>
              <a:buClr>
                <a:schemeClr val="tx2"/>
              </a:buClr>
              <a:buSzPct val="70000"/>
              <a:buFont typeface="Wingdings 2" charset="2"/>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solidFill>
                  <a:schemeClr val="bg2">
                    <a:lumMod val="90000"/>
                    <a:lumOff val="10000"/>
                  </a:schemeClr>
                </a:solidFill>
              </a:rPr>
              <a:t>Oregon Fires 2022</a:t>
            </a:r>
          </a:p>
        </p:txBody>
      </p:sp>
    </p:spTree>
    <p:extLst>
      <p:ext uri="{BB962C8B-B14F-4D97-AF65-F5344CB8AC3E}">
        <p14:creationId xmlns:p14="http://schemas.microsoft.com/office/powerpoint/2010/main" val="3463803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7800-1C37-6AFE-7959-CC5807A23140}"/>
              </a:ext>
            </a:extLst>
          </p:cNvPr>
          <p:cNvSpPr>
            <a:spLocks noGrp="1"/>
          </p:cNvSpPr>
          <p:nvPr>
            <p:ph type="title"/>
          </p:nvPr>
        </p:nvSpPr>
        <p:spPr>
          <a:xfrm>
            <a:off x="1010665" y="1054100"/>
            <a:ext cx="5934949" cy="1829338"/>
          </a:xfrm>
        </p:spPr>
        <p:txBody>
          <a:bodyPr/>
          <a:lstStyle/>
          <a:p>
            <a:r>
              <a:rPr lang="en-US" sz="1400" b="0" i="0">
                <a:solidFill>
                  <a:schemeClr val="tx1"/>
                </a:solidFill>
                <a:effectLst/>
                <a:latin typeface="+mn-lt"/>
              </a:rPr>
              <a:t>Dataset obtained from </a:t>
            </a:r>
            <a:r>
              <a:rPr lang="en-US" sz="1400" b="1" i="0">
                <a:solidFill>
                  <a:schemeClr val="tx1"/>
                </a:solidFill>
                <a:effectLst/>
                <a:latin typeface="+mn-lt"/>
              </a:rPr>
              <a:t>oregon.gov</a:t>
            </a:r>
            <a:r>
              <a:rPr lang="en-US" sz="1400" b="0" i="0">
                <a:solidFill>
                  <a:schemeClr val="tx1"/>
                </a:solidFill>
                <a:effectLst/>
                <a:latin typeface="+mn-lt"/>
              </a:rPr>
              <a:t> Open Data Portal. Dataset name is </a:t>
            </a:r>
            <a:r>
              <a:rPr lang="en-US" sz="1400" b="0" i="1">
                <a:solidFill>
                  <a:schemeClr val="tx1"/>
                </a:solidFill>
                <a:effectLst/>
                <a:latin typeface="+mn-lt"/>
              </a:rPr>
              <a:t>ODF Fire Occurrence Data 2000-2022</a:t>
            </a:r>
            <a:r>
              <a:rPr lang="en-US" sz="1400" b="0" i="0">
                <a:solidFill>
                  <a:schemeClr val="tx1"/>
                </a:solidFill>
                <a:effectLst/>
                <a:latin typeface="+mn-lt"/>
              </a:rPr>
              <a:t>.</a:t>
            </a:r>
            <a:br>
              <a:rPr lang="en-US" sz="1400" b="0" i="0">
                <a:solidFill>
                  <a:schemeClr val="tx1"/>
                </a:solidFill>
                <a:effectLst/>
                <a:latin typeface="+mn-lt"/>
              </a:rPr>
            </a:br>
            <a:r>
              <a:rPr lang="en-US" sz="1400" b="0" i="0" u="sng">
                <a:solidFill>
                  <a:schemeClr val="tx1"/>
                </a:solidFill>
                <a:effectLst/>
                <a:latin typeface="+mn-lt"/>
                <a:hlinkClick r:id="rId2">
                  <a:extLst>
                    <a:ext uri="{A12FA001-AC4F-418D-AE19-62706E023703}">
                      <ahyp:hlinkClr xmlns:ahyp="http://schemas.microsoft.com/office/drawing/2018/hyperlinkcolor" val="tx"/>
                    </a:ext>
                  </a:extLst>
                </a:hlinkClick>
              </a:rPr>
              <a:t>https://data.oregon.gov/Natural-Resources/ODF-Fire-Occurrence-Data-2000-2022/fbwv-q84y</a:t>
            </a:r>
            <a:br>
              <a:rPr lang="en-US" sz="1400" b="0" i="0" u="sng">
                <a:solidFill>
                  <a:schemeClr val="tx1"/>
                </a:solidFill>
                <a:effectLst/>
                <a:latin typeface="+mn-lt"/>
              </a:rPr>
            </a:br>
            <a:br>
              <a:rPr lang="en-US" sz="1400" b="0" i="0" u="sng">
                <a:solidFill>
                  <a:schemeClr val="tx1"/>
                </a:solidFill>
                <a:effectLst/>
                <a:latin typeface="+mn-lt"/>
              </a:rPr>
            </a:br>
            <a:br>
              <a:rPr lang="en-US" sz="1400" b="0" i="0" u="sng">
                <a:solidFill>
                  <a:schemeClr val="tx1"/>
                </a:solidFill>
                <a:effectLst/>
                <a:latin typeface="+mn-lt"/>
              </a:rPr>
            </a:br>
            <a:br>
              <a:rPr lang="en-US" sz="1400" b="0" i="0">
                <a:solidFill>
                  <a:schemeClr val="tx1"/>
                </a:solidFill>
                <a:effectLst/>
                <a:latin typeface="+mn-lt"/>
              </a:rPr>
            </a:br>
            <a:r>
              <a:rPr lang="en-US" sz="1600" b="0" i="0">
                <a:solidFill>
                  <a:schemeClr val="tx1"/>
                </a:solidFill>
                <a:effectLst/>
                <a:latin typeface="+mn-lt"/>
              </a:rPr>
              <a:t>Dataset contains </a:t>
            </a:r>
            <a:r>
              <a:rPr lang="en-US" sz="1600" b="1" i="0">
                <a:solidFill>
                  <a:schemeClr val="tx1"/>
                </a:solidFill>
                <a:effectLst/>
                <a:latin typeface="+mn-lt"/>
              </a:rPr>
              <a:t>23.5k items</a:t>
            </a:r>
            <a:r>
              <a:rPr lang="en-US" sz="1600" b="0" i="0">
                <a:solidFill>
                  <a:schemeClr val="tx1"/>
                </a:solidFill>
                <a:effectLst/>
                <a:latin typeface="+mn-lt"/>
              </a:rPr>
              <a:t> and </a:t>
            </a:r>
            <a:r>
              <a:rPr lang="en-US" sz="1600" b="1" i="0">
                <a:solidFill>
                  <a:schemeClr val="tx1"/>
                </a:solidFill>
                <a:effectLst/>
                <a:latin typeface="+mn-lt"/>
              </a:rPr>
              <a:t>38 attributes</a:t>
            </a:r>
            <a:r>
              <a:rPr lang="en-US" sz="1600" b="0" i="0">
                <a:solidFill>
                  <a:schemeClr val="tx1"/>
                </a:solidFill>
                <a:effectLst/>
                <a:latin typeface="+mn-lt"/>
              </a:rPr>
              <a:t>.</a:t>
            </a:r>
            <a:endParaRPr lang="en-US" sz="1400" dirty="0">
              <a:solidFill>
                <a:schemeClr val="tx1"/>
              </a:solidFill>
              <a:latin typeface="+mn-lt"/>
            </a:endParaRPr>
          </a:p>
        </p:txBody>
      </p:sp>
      <p:sp>
        <p:nvSpPr>
          <p:cNvPr id="4" name="Text Placeholder 3">
            <a:extLst>
              <a:ext uri="{FF2B5EF4-FFF2-40B4-BE49-F238E27FC236}">
                <a16:creationId xmlns:a16="http://schemas.microsoft.com/office/drawing/2014/main" id="{48F3455C-EFE6-A7B4-C4C4-22EE59CFFAA3}"/>
              </a:ext>
            </a:extLst>
          </p:cNvPr>
          <p:cNvSpPr>
            <a:spLocks noGrp="1"/>
          </p:cNvSpPr>
          <p:nvPr>
            <p:ph type="body" sz="half" idx="2"/>
          </p:nvPr>
        </p:nvSpPr>
        <p:spPr>
          <a:xfrm>
            <a:off x="7581295" y="1054100"/>
            <a:ext cx="3048606" cy="4265995"/>
          </a:xfrm>
          <a:solidFill>
            <a:schemeClr val="tx1">
              <a:lumMod val="85000"/>
            </a:schemeClr>
          </a:solidFill>
          <a:ln>
            <a:noFill/>
          </a:ln>
          <a:effectLst>
            <a:glow rad="139700">
              <a:schemeClr val="accent5">
                <a:satMod val="175000"/>
                <a:alpha val="40000"/>
              </a:schemeClr>
            </a:glow>
            <a:outerShdw blurRad="25400" dir="17880000">
              <a:srgbClr val="000000">
                <a:alpha val="46000"/>
              </a:srgbClr>
            </a:outerShdw>
          </a:effectLst>
        </p:spPr>
        <p:txBody>
          <a:bodyPr>
            <a:normAutofit/>
          </a:bodyPr>
          <a:lstStyle/>
          <a:p>
            <a:pPr>
              <a:spcBef>
                <a:spcPts val="0"/>
              </a:spcBef>
              <a:spcAft>
                <a:spcPts val="0"/>
              </a:spcAft>
            </a:pPr>
            <a:endParaRPr lang="en-US" sz="1400" b="1" i="0" u="sng" dirty="0">
              <a:solidFill>
                <a:srgbClr val="000000"/>
              </a:solidFill>
              <a:effectLst/>
            </a:endParaRPr>
          </a:p>
          <a:p>
            <a:pPr>
              <a:spcBef>
                <a:spcPts val="0"/>
              </a:spcBef>
              <a:spcAft>
                <a:spcPts val="0"/>
              </a:spcAft>
            </a:pPr>
            <a:r>
              <a:rPr lang="en-US" sz="1400" b="1" i="0" u="sng" dirty="0">
                <a:solidFill>
                  <a:srgbClr val="000000"/>
                </a:solidFill>
                <a:effectLst/>
              </a:rPr>
              <a:t>Objectives :</a:t>
            </a:r>
          </a:p>
          <a:p>
            <a:pPr>
              <a:spcBef>
                <a:spcPts val="0"/>
              </a:spcBef>
              <a:spcAft>
                <a:spcPts val="0"/>
              </a:spcAft>
            </a:pPr>
            <a:endParaRPr lang="en-US" sz="1400" b="1" i="0" u="sng" dirty="0">
              <a:solidFill>
                <a:srgbClr val="000000"/>
              </a:solidFill>
              <a:effectLst/>
            </a:endParaRPr>
          </a:p>
          <a:p>
            <a:pPr algn="l"/>
            <a:r>
              <a:rPr lang="en-US" sz="1400" b="0" i="0" dirty="0">
                <a:solidFill>
                  <a:srgbClr val="000000"/>
                </a:solidFill>
                <a:effectLst/>
              </a:rPr>
              <a:t>1. Fire information about each area of Oregon</a:t>
            </a:r>
          </a:p>
          <a:p>
            <a:pPr algn="l"/>
            <a:r>
              <a:rPr lang="en-US" sz="1400" b="0" i="0" dirty="0">
                <a:solidFill>
                  <a:srgbClr val="000000"/>
                </a:solidFill>
                <a:effectLst/>
              </a:rPr>
              <a:t>2. Find the different types of fire causes</a:t>
            </a:r>
          </a:p>
          <a:p>
            <a:pPr algn="l"/>
            <a:r>
              <a:rPr lang="en-US" sz="1400" dirty="0">
                <a:solidFill>
                  <a:srgbClr val="000000"/>
                </a:solidFill>
                <a:effectLst/>
              </a:rPr>
              <a:t>3. C</a:t>
            </a:r>
            <a:r>
              <a:rPr lang="en-US" sz="1400" b="0" i="0" dirty="0">
                <a:solidFill>
                  <a:srgbClr val="000000"/>
                </a:solidFill>
                <a:effectLst/>
              </a:rPr>
              <a:t>ategorize the fires by size</a:t>
            </a:r>
          </a:p>
          <a:p>
            <a:pPr algn="l"/>
            <a:r>
              <a:rPr lang="en-US" sz="1400" dirty="0">
                <a:solidFill>
                  <a:srgbClr val="000000"/>
                </a:solidFill>
                <a:effectLst/>
              </a:rPr>
              <a:t>4. F</a:t>
            </a:r>
            <a:r>
              <a:rPr lang="en-US" sz="1400" b="0" i="0" dirty="0">
                <a:solidFill>
                  <a:srgbClr val="000000"/>
                </a:solidFill>
                <a:effectLst/>
              </a:rPr>
              <a:t>ind the top 20 largest fires in Oregon between the years 2000 and 2022</a:t>
            </a:r>
          </a:p>
          <a:p>
            <a:pPr algn="l"/>
            <a:r>
              <a:rPr lang="en-US" sz="1400" b="0" i="0" dirty="0">
                <a:solidFill>
                  <a:srgbClr val="000000"/>
                </a:solidFill>
                <a:effectLst/>
              </a:rPr>
              <a:t>5. Find all Oregon fires that occurred in 2022</a:t>
            </a:r>
          </a:p>
          <a:p>
            <a:pPr algn="l"/>
            <a:r>
              <a:rPr lang="en-US" sz="1400" b="0" i="0" dirty="0">
                <a:solidFill>
                  <a:srgbClr val="000000"/>
                </a:solidFill>
                <a:effectLst/>
              </a:rPr>
              <a:t>6. Oregon Fires by Fire Year, Category, and Size</a:t>
            </a:r>
          </a:p>
        </p:txBody>
      </p:sp>
      <p:sp>
        <p:nvSpPr>
          <p:cNvPr id="5" name="TextBox 4">
            <a:extLst>
              <a:ext uri="{FF2B5EF4-FFF2-40B4-BE49-F238E27FC236}">
                <a16:creationId xmlns:a16="http://schemas.microsoft.com/office/drawing/2014/main" id="{CB80EFC0-66F1-E649-05AB-A7E801B4AA3F}"/>
              </a:ext>
            </a:extLst>
          </p:cNvPr>
          <p:cNvSpPr txBox="1"/>
          <p:nvPr/>
        </p:nvSpPr>
        <p:spPr>
          <a:xfrm>
            <a:off x="929362" y="3187097"/>
            <a:ext cx="6097554" cy="3046988"/>
          </a:xfrm>
          <a:prstGeom prst="rect">
            <a:avLst/>
          </a:prstGeom>
          <a:solidFill>
            <a:schemeClr val="accent5">
              <a:lumMod val="75000"/>
            </a:schemeClr>
          </a:solidFill>
        </p:spPr>
        <p:txBody>
          <a:bodyPr wrap="square">
            <a:spAutoFit/>
          </a:bodyPr>
          <a:lstStyle/>
          <a:p>
            <a:pPr algn="ctr"/>
            <a:r>
              <a:rPr lang="en-US" sz="1600" b="1" i="0" dirty="0">
                <a:effectLst/>
              </a:rPr>
              <a:t>Background</a:t>
            </a:r>
            <a:endParaRPr lang="en-US" sz="1600" b="0" i="0" dirty="0">
              <a:effectLst/>
            </a:endParaRPr>
          </a:p>
          <a:p>
            <a:pPr algn="l"/>
            <a:r>
              <a:rPr lang="en-US" sz="1600" b="0" i="0" dirty="0">
                <a:effectLst/>
              </a:rPr>
              <a:t>Fires are a natural occurrence throughout Oregon.</a:t>
            </a:r>
          </a:p>
          <a:p>
            <a:pPr algn="l"/>
            <a:r>
              <a:rPr lang="en-US" sz="1600" dirty="0"/>
              <a:t>Oregon has a varied geography, many different forest types, wildlife, and plant species.</a:t>
            </a:r>
          </a:p>
          <a:p>
            <a:pPr algn="l"/>
            <a:endParaRPr lang="en-US" sz="1600" b="0" i="0" dirty="0">
              <a:effectLst/>
            </a:endParaRPr>
          </a:p>
          <a:p>
            <a:pPr algn="l"/>
            <a:r>
              <a:rPr lang="en-US" sz="1600" dirty="0"/>
              <a:t>F</a:t>
            </a:r>
            <a:r>
              <a:rPr lang="en-US" sz="1600" b="0" i="0" dirty="0">
                <a:effectLst/>
              </a:rPr>
              <a:t>orests in Oregon cover approximately 30.5 million acres, almost half the state (2).</a:t>
            </a:r>
          </a:p>
          <a:p>
            <a:pPr algn="l"/>
            <a:endParaRPr lang="en-US" sz="1600" dirty="0"/>
          </a:p>
          <a:p>
            <a:pPr algn="l"/>
            <a:r>
              <a:rPr lang="en-US" sz="1600" b="0" i="0" dirty="0">
                <a:effectLst/>
              </a:rPr>
              <a:t>ODF stands for the Oregon Department of Forestry. To improve the sustainability of the environment, economy, and community, the ODF is responsible for protecting and managing the forests of Oregon (3).</a:t>
            </a:r>
          </a:p>
        </p:txBody>
      </p:sp>
    </p:spTree>
    <p:extLst>
      <p:ext uri="{BB962C8B-B14F-4D97-AF65-F5344CB8AC3E}">
        <p14:creationId xmlns:p14="http://schemas.microsoft.com/office/powerpoint/2010/main" val="3185521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CB1F5-14C4-B1FB-10B3-4809F855690B}"/>
              </a:ext>
            </a:extLst>
          </p:cNvPr>
          <p:cNvSpPr txBox="1">
            <a:spLocks/>
          </p:cNvSpPr>
          <p:nvPr/>
        </p:nvSpPr>
        <p:spPr>
          <a:xfrm>
            <a:off x="475680" y="598062"/>
            <a:ext cx="3435617" cy="5661875"/>
          </a:xfrm>
          <a:prstGeom prst="rect">
            <a:avLst/>
          </a:prstGeom>
          <a:solidFill>
            <a:srgbClr val="6A2F1C"/>
          </a:solidFill>
          <a:ln>
            <a:solidFill>
              <a:schemeClr val="accent1">
                <a:lumMod val="50000"/>
              </a:schemeClr>
            </a:solidFill>
          </a:ln>
        </p:spPr>
        <p:txBody>
          <a:bodyPr vert="horz" lIns="91440" tIns="45720" rIns="91440" bIns="45720" rtlCol="0" anchor="ctr">
            <a:normAutofit/>
            <a:scene3d>
              <a:camera prst="orthographicFront"/>
              <a:lightRig rig="harsh" dir="t"/>
            </a:scene3d>
            <a:sp3d extrusionH="57150" prstMaterial="matte">
              <a:bevelT w="63500" h="12700" prst="angle"/>
              <a:contourClr>
                <a:schemeClr val="bg1">
                  <a:lumMod val="65000"/>
                </a:schemeClr>
              </a:contourClr>
            </a:sp3d>
          </a:bodyPr>
          <a:lstStyle>
            <a:lvl1pPr marL="342900" indent="-306000" algn="ctr" defTabSz="457200" rtl="0" eaLnBrk="1" latinLnBrk="0" hangingPunct="1">
              <a:spcBef>
                <a:spcPct val="0"/>
              </a:spcBef>
              <a:spcAft>
                <a:spcPts val="600"/>
              </a:spcAft>
              <a:buClr>
                <a:schemeClr val="tx2"/>
              </a:buClr>
              <a:buSzPct val="70000"/>
              <a:buFont typeface="Wingdings 2" charset="2"/>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b="1" dirty="0">
                <a:ln w="22225">
                  <a:solidFill>
                    <a:schemeClr val="tx1"/>
                  </a:solidFill>
                  <a:prstDash val="solid"/>
                </a:ln>
                <a:solidFill>
                  <a:schemeClr val="accent2">
                    <a:lumMod val="40000"/>
                    <a:lumOff val="60000"/>
                  </a:schemeClr>
                </a:solidFill>
                <a:effectLst/>
              </a:rPr>
              <a:t>Oregon Fires by Fire Year, Category, and Size</a:t>
            </a:r>
          </a:p>
        </p:txBody>
      </p:sp>
      <p:pic>
        <p:nvPicPr>
          <p:cNvPr id="8" name="Picture 7">
            <a:extLst>
              <a:ext uri="{FF2B5EF4-FFF2-40B4-BE49-F238E27FC236}">
                <a16:creationId xmlns:a16="http://schemas.microsoft.com/office/drawing/2014/main" id="{B01D6FD0-68D3-A016-E668-B1A0723F9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0320" y="1531574"/>
            <a:ext cx="7366000" cy="552450"/>
          </a:xfrm>
          <a:prstGeom prst="rect">
            <a:avLst/>
          </a:prstGeom>
        </p:spPr>
      </p:pic>
      <p:pic>
        <p:nvPicPr>
          <p:cNvPr id="10" name="Picture 9" descr="Table&#10;&#10;Description automatically generated">
            <a:extLst>
              <a:ext uri="{FF2B5EF4-FFF2-40B4-BE49-F238E27FC236}">
                <a16:creationId xmlns:a16="http://schemas.microsoft.com/office/drawing/2014/main" id="{0787F061-9494-A89D-B511-8983772B7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308" y="2475638"/>
            <a:ext cx="4921250" cy="3130550"/>
          </a:xfrm>
          <a:prstGeom prst="rect">
            <a:avLst/>
          </a:prstGeom>
        </p:spPr>
      </p:pic>
      <p:sp>
        <p:nvSpPr>
          <p:cNvPr id="11" name="Rectangle 10" descr="Fire">
            <a:extLst>
              <a:ext uri="{FF2B5EF4-FFF2-40B4-BE49-F238E27FC236}">
                <a16:creationId xmlns:a16="http://schemas.microsoft.com/office/drawing/2014/main" id="{A646AA15-D086-B375-D0D0-8DEAE6587766}"/>
              </a:ext>
            </a:extLst>
          </p:cNvPr>
          <p:cNvSpPr/>
          <p:nvPr/>
        </p:nvSpPr>
        <p:spPr>
          <a:xfrm rot="503065">
            <a:off x="10622268" y="4976051"/>
            <a:ext cx="1183342" cy="126027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a:effectLst>
            <a:glow rad="139700">
              <a:schemeClr val="accent5">
                <a:satMod val="175000"/>
                <a:alpha val="40000"/>
              </a:schemeClr>
            </a:glow>
            <a:innerShdw blurRad="63500" dist="50800" dir="8100000">
              <a:prstClr val="black">
                <a:alpha val="50000"/>
              </a:prstClr>
            </a:innerShdw>
            <a:reflection blurRad="6350" stA="52000" endA="300" endPos="35000" dir="5400000" sy="-100000" algn="bl" rotWithShape="0"/>
          </a:effectLst>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1500796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E42535E-85BF-48D3-EE50-0E536E2A1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2" y="1242315"/>
            <a:ext cx="4114800" cy="2918539"/>
          </a:xfrm>
          <a:prstGeom prst="rect">
            <a:avLst/>
          </a:prstGeom>
        </p:spPr>
      </p:pic>
      <p:pic>
        <p:nvPicPr>
          <p:cNvPr id="5" name="Picture 4" descr="Graphical user interface, text, email&#10;&#10;Description automatically generated">
            <a:extLst>
              <a:ext uri="{FF2B5EF4-FFF2-40B4-BE49-F238E27FC236}">
                <a16:creationId xmlns:a16="http://schemas.microsoft.com/office/drawing/2014/main" id="{8448E7BC-92FB-6861-3E7B-7BB5109B11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2" y="4160854"/>
            <a:ext cx="4114800" cy="2485907"/>
          </a:xfrm>
          <a:prstGeom prst="rect">
            <a:avLst/>
          </a:prstGeom>
        </p:spPr>
      </p:pic>
      <p:sp>
        <p:nvSpPr>
          <p:cNvPr id="6" name="Title 1">
            <a:extLst>
              <a:ext uri="{FF2B5EF4-FFF2-40B4-BE49-F238E27FC236}">
                <a16:creationId xmlns:a16="http://schemas.microsoft.com/office/drawing/2014/main" id="{56152751-3807-3280-E0D6-145187A8C6FE}"/>
              </a:ext>
            </a:extLst>
          </p:cNvPr>
          <p:cNvSpPr txBox="1">
            <a:spLocks/>
          </p:cNvSpPr>
          <p:nvPr/>
        </p:nvSpPr>
        <p:spPr>
          <a:xfrm>
            <a:off x="919119" y="271865"/>
            <a:ext cx="10353762" cy="970450"/>
          </a:xfrm>
          <a:prstGeom prst="rect">
            <a:avLst/>
          </a:prstGeom>
        </p:spPr>
        <p:txBody>
          <a:bodyPr vert="horz" lIns="91440" tIns="45720" rIns="91440" bIns="45720" rtlCol="0" anchor="ctr">
            <a:normAutofit/>
          </a:bodyPr>
          <a:lstStyle>
            <a:lvl1pPr marL="342900" indent="-306000" algn="ctr" defTabSz="457200" rtl="0" eaLnBrk="1" latinLnBrk="0" hangingPunct="1">
              <a:spcBef>
                <a:spcPct val="0"/>
              </a:spcBef>
              <a:spcAft>
                <a:spcPts val="600"/>
              </a:spcAft>
              <a:buClr>
                <a:schemeClr val="tx2"/>
              </a:buClr>
              <a:buSzPct val="70000"/>
              <a:buFont typeface="Wingdings 2" charset="2"/>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Oregon Fires by Fire Year, Category, and Size</a:t>
            </a:r>
          </a:p>
        </p:txBody>
      </p:sp>
      <p:pic>
        <p:nvPicPr>
          <p:cNvPr id="8" name="Picture 7" descr="Chart, bar chart&#10;&#10;Description automatically generated">
            <a:extLst>
              <a:ext uri="{FF2B5EF4-FFF2-40B4-BE49-F238E27FC236}">
                <a16:creationId xmlns:a16="http://schemas.microsoft.com/office/drawing/2014/main" id="{8B32D8A6-F38E-5CA6-2782-D7AAD4744A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1898" y="1811723"/>
            <a:ext cx="6230983" cy="3870631"/>
          </a:xfrm>
          <a:prstGeom prst="rect">
            <a:avLst/>
          </a:prstGeom>
        </p:spPr>
      </p:pic>
      <p:sp>
        <p:nvSpPr>
          <p:cNvPr id="10" name="TextBox 9">
            <a:extLst>
              <a:ext uri="{FF2B5EF4-FFF2-40B4-BE49-F238E27FC236}">
                <a16:creationId xmlns:a16="http://schemas.microsoft.com/office/drawing/2014/main" id="{CC2D25EC-1050-CDCB-A8D0-B0E3781C11B3}"/>
              </a:ext>
            </a:extLst>
          </p:cNvPr>
          <p:cNvSpPr txBox="1"/>
          <p:nvPr/>
        </p:nvSpPr>
        <p:spPr>
          <a:xfrm>
            <a:off x="5176881" y="5755138"/>
            <a:ext cx="6096000" cy="830997"/>
          </a:xfrm>
          <a:prstGeom prst="rect">
            <a:avLst/>
          </a:prstGeom>
          <a:noFill/>
        </p:spPr>
        <p:txBody>
          <a:bodyPr wrap="square">
            <a:spAutoFit/>
          </a:bodyPr>
          <a:lstStyle/>
          <a:p>
            <a:r>
              <a:rPr lang="en-US" sz="1200" b="1" dirty="0"/>
              <a:t>Figure 7.</a:t>
            </a:r>
            <a:r>
              <a:rPr lang="en-US" sz="1200" dirty="0"/>
              <a:t> A Jupyter dash application with two dropdown menus and a slider. The user selects a class size and category of cause (human, lightning or under investigation) and uses the slider to choose the specific fire year from 2000 to 2022. Based on the attributes selected, the corresponding fire names and their estimated total acres are plotted.</a:t>
            </a:r>
          </a:p>
        </p:txBody>
      </p:sp>
      <p:sp>
        <p:nvSpPr>
          <p:cNvPr id="11" name="TextBox 10">
            <a:extLst>
              <a:ext uri="{FF2B5EF4-FFF2-40B4-BE49-F238E27FC236}">
                <a16:creationId xmlns:a16="http://schemas.microsoft.com/office/drawing/2014/main" id="{8861D65E-4F4B-77E9-A7DC-31FDE68DA514}"/>
              </a:ext>
            </a:extLst>
          </p:cNvPr>
          <p:cNvSpPr txBox="1"/>
          <p:nvPr/>
        </p:nvSpPr>
        <p:spPr>
          <a:xfrm>
            <a:off x="5295013" y="1132759"/>
            <a:ext cx="2456121" cy="276999"/>
          </a:xfrm>
          <a:prstGeom prst="rect">
            <a:avLst/>
          </a:prstGeom>
          <a:noFill/>
        </p:spPr>
        <p:txBody>
          <a:bodyPr wrap="square" rtlCol="0">
            <a:spAutoFit/>
          </a:bodyPr>
          <a:lstStyle/>
          <a:p>
            <a:r>
              <a:rPr lang="en-US" sz="1200" dirty="0"/>
              <a:t>Pick a class size</a:t>
            </a:r>
          </a:p>
        </p:txBody>
      </p:sp>
      <p:cxnSp>
        <p:nvCxnSpPr>
          <p:cNvPr id="14" name="Straight Arrow Connector 13">
            <a:extLst>
              <a:ext uri="{FF2B5EF4-FFF2-40B4-BE49-F238E27FC236}">
                <a16:creationId xmlns:a16="http://schemas.microsoft.com/office/drawing/2014/main" id="{8804A319-F047-386F-CF3C-BBFA64E3F8DF}"/>
              </a:ext>
            </a:extLst>
          </p:cNvPr>
          <p:cNvCxnSpPr/>
          <p:nvPr/>
        </p:nvCxnSpPr>
        <p:spPr>
          <a:xfrm flipH="1">
            <a:off x="5390707" y="1380814"/>
            <a:ext cx="382772" cy="564944"/>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CC1FB1A-0F9E-1112-17CF-AD213FC21F75}"/>
              </a:ext>
            </a:extLst>
          </p:cNvPr>
          <p:cNvSpPr txBox="1"/>
          <p:nvPr/>
        </p:nvSpPr>
        <p:spPr>
          <a:xfrm>
            <a:off x="6418523" y="1421377"/>
            <a:ext cx="2456121" cy="276999"/>
          </a:xfrm>
          <a:prstGeom prst="rect">
            <a:avLst/>
          </a:prstGeom>
          <a:noFill/>
        </p:spPr>
        <p:txBody>
          <a:bodyPr wrap="square" rtlCol="0">
            <a:spAutoFit/>
          </a:bodyPr>
          <a:lstStyle/>
          <a:p>
            <a:r>
              <a:rPr lang="en-US" sz="1200" dirty="0"/>
              <a:t>Pick a fire cause</a:t>
            </a:r>
          </a:p>
        </p:txBody>
      </p:sp>
      <p:cxnSp>
        <p:nvCxnSpPr>
          <p:cNvPr id="18" name="Straight Arrow Connector 17">
            <a:extLst>
              <a:ext uri="{FF2B5EF4-FFF2-40B4-BE49-F238E27FC236}">
                <a16:creationId xmlns:a16="http://schemas.microsoft.com/office/drawing/2014/main" id="{41EDDD89-5E36-AA63-7276-9922DFC5AB20}"/>
              </a:ext>
            </a:extLst>
          </p:cNvPr>
          <p:cNvCxnSpPr>
            <a:cxnSpLocks/>
          </p:cNvCxnSpPr>
          <p:nvPr/>
        </p:nvCxnSpPr>
        <p:spPr>
          <a:xfrm flipH="1">
            <a:off x="5635255" y="1663286"/>
            <a:ext cx="1254643" cy="49206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B800FDC-32AD-CE34-2DF4-A41A6EE3378B}"/>
              </a:ext>
            </a:extLst>
          </p:cNvPr>
          <p:cNvSpPr txBox="1"/>
          <p:nvPr/>
        </p:nvSpPr>
        <p:spPr>
          <a:xfrm>
            <a:off x="11472533" y="4595257"/>
            <a:ext cx="882500" cy="461665"/>
          </a:xfrm>
          <a:prstGeom prst="rect">
            <a:avLst/>
          </a:prstGeom>
          <a:noFill/>
        </p:spPr>
        <p:txBody>
          <a:bodyPr wrap="square" rtlCol="0">
            <a:spAutoFit/>
          </a:bodyPr>
          <a:lstStyle/>
          <a:p>
            <a:r>
              <a:rPr lang="en-US" sz="1200" dirty="0"/>
              <a:t>Pick a year</a:t>
            </a:r>
          </a:p>
        </p:txBody>
      </p:sp>
      <p:cxnSp>
        <p:nvCxnSpPr>
          <p:cNvPr id="23" name="Straight Arrow Connector 22">
            <a:extLst>
              <a:ext uri="{FF2B5EF4-FFF2-40B4-BE49-F238E27FC236}">
                <a16:creationId xmlns:a16="http://schemas.microsoft.com/office/drawing/2014/main" id="{DAB5188C-92EA-5BBC-AE5D-FDB180353151}"/>
              </a:ext>
            </a:extLst>
          </p:cNvPr>
          <p:cNvCxnSpPr>
            <a:cxnSpLocks/>
          </p:cNvCxnSpPr>
          <p:nvPr/>
        </p:nvCxnSpPr>
        <p:spPr>
          <a:xfrm flipH="1">
            <a:off x="10909888" y="4826090"/>
            <a:ext cx="562645" cy="409041"/>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173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BE21B-87FD-86C8-65AB-DE6B99CC2C46}"/>
              </a:ext>
            </a:extLst>
          </p:cNvPr>
          <p:cNvSpPr txBox="1">
            <a:spLocks/>
          </p:cNvSpPr>
          <p:nvPr/>
        </p:nvSpPr>
        <p:spPr>
          <a:xfrm>
            <a:off x="919119" y="273509"/>
            <a:ext cx="10353762" cy="970450"/>
          </a:xfrm>
          <a:prstGeom prst="rect">
            <a:avLst/>
          </a:prstGeom>
        </p:spPr>
        <p:txBody>
          <a:bodyPr vert="horz" lIns="91440" tIns="45720" rIns="91440" bIns="45720" rtlCol="0" anchor="ctr">
            <a:normAutofit/>
          </a:bodyPr>
          <a:lstStyle>
            <a:lvl1pPr marL="342900" indent="-306000" algn="ctr" defTabSz="457200" rtl="0" eaLnBrk="1" latinLnBrk="0" hangingPunct="1">
              <a:spcBef>
                <a:spcPct val="0"/>
              </a:spcBef>
              <a:spcAft>
                <a:spcPts val="600"/>
              </a:spcAft>
              <a:buClr>
                <a:schemeClr val="tx2"/>
              </a:buClr>
              <a:buSzPct val="70000"/>
              <a:buFont typeface="Wingdings 2" charset="2"/>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Summary</a:t>
            </a:r>
          </a:p>
        </p:txBody>
      </p:sp>
      <p:sp>
        <p:nvSpPr>
          <p:cNvPr id="4" name="Title 1">
            <a:extLst>
              <a:ext uri="{FF2B5EF4-FFF2-40B4-BE49-F238E27FC236}">
                <a16:creationId xmlns:a16="http://schemas.microsoft.com/office/drawing/2014/main" id="{F7B69683-54AA-9149-BABD-69EDC67A5EFB}"/>
              </a:ext>
            </a:extLst>
          </p:cNvPr>
          <p:cNvSpPr txBox="1">
            <a:spLocks/>
          </p:cNvSpPr>
          <p:nvPr/>
        </p:nvSpPr>
        <p:spPr>
          <a:xfrm>
            <a:off x="208222" y="961880"/>
            <a:ext cx="2936955" cy="970450"/>
          </a:xfrm>
          <a:prstGeom prst="rect">
            <a:avLst/>
          </a:prstGeom>
        </p:spPr>
        <p:txBody>
          <a:bodyPr vert="horz" lIns="91440" tIns="45720" rIns="91440" bIns="45720" rtlCol="0" anchor="ctr">
            <a:normAutofit/>
          </a:bodyPr>
          <a:lstStyle>
            <a:lvl1pPr marL="342900" indent="-306000" algn="ctr" defTabSz="457200" rtl="0" eaLnBrk="1" latinLnBrk="0" hangingPunct="1">
              <a:spcBef>
                <a:spcPct val="0"/>
              </a:spcBef>
              <a:spcAft>
                <a:spcPts val="600"/>
              </a:spcAft>
              <a:buClr>
                <a:schemeClr val="tx2"/>
              </a:buClr>
              <a:buSzPct val="70000"/>
              <a:buFont typeface="Wingdings 2" charset="2"/>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1800">
                <a:solidFill>
                  <a:schemeClr val="tx1"/>
                </a:solidFill>
              </a:rPr>
              <a:t>Areas of Oregon</a:t>
            </a:r>
            <a:endParaRPr lang="en-US" sz="1800" dirty="0">
              <a:solidFill>
                <a:schemeClr val="tx1"/>
              </a:solidFill>
            </a:endParaRPr>
          </a:p>
        </p:txBody>
      </p:sp>
      <p:sp>
        <p:nvSpPr>
          <p:cNvPr id="9" name="TextBox 8">
            <a:extLst>
              <a:ext uri="{FF2B5EF4-FFF2-40B4-BE49-F238E27FC236}">
                <a16:creationId xmlns:a16="http://schemas.microsoft.com/office/drawing/2014/main" id="{BA3A010A-A55F-338E-E6DE-88B814BDF2A0}"/>
              </a:ext>
            </a:extLst>
          </p:cNvPr>
          <p:cNvSpPr txBox="1"/>
          <p:nvPr/>
        </p:nvSpPr>
        <p:spPr>
          <a:xfrm>
            <a:off x="504452" y="1771204"/>
            <a:ext cx="2590799" cy="2677656"/>
          </a:xfrm>
          <a:prstGeom prst="rect">
            <a:avLst/>
          </a:prstGeom>
          <a:solidFill>
            <a:schemeClr val="tx2">
              <a:lumMod val="25000"/>
            </a:schemeClr>
          </a:solidFill>
          <a:ln>
            <a:solidFill>
              <a:schemeClr val="accent1"/>
            </a:solidFill>
          </a:ln>
        </p:spPr>
        <p:txBody>
          <a:bodyPr wrap="square">
            <a:spAutoFit/>
          </a:bodyPr>
          <a:lstStyle/>
          <a:p>
            <a:pPr algn="ctr"/>
            <a:r>
              <a:rPr lang="en-US" sz="1400" b="0" dirty="0">
                <a:effectLst/>
              </a:rPr>
              <a:t>NOA: North</a:t>
            </a:r>
          </a:p>
          <a:p>
            <a:pPr marL="285750" indent="-285750" algn="ctr">
              <a:buFont typeface="Arial" panose="020B0604020202020204" pitchFamily="34" charset="0"/>
              <a:buChar char="•"/>
            </a:pPr>
            <a:r>
              <a:rPr lang="en-US" sz="1400" dirty="0"/>
              <a:t>3,695 fires</a:t>
            </a:r>
          </a:p>
          <a:p>
            <a:pPr marL="285750" indent="-285750" algn="ctr">
              <a:buFont typeface="Arial" panose="020B0604020202020204" pitchFamily="34" charset="0"/>
              <a:buChar char="•"/>
            </a:pPr>
            <a:r>
              <a:rPr lang="en-US" sz="1400" dirty="0"/>
              <a:t>603,821.77 acres burned</a:t>
            </a:r>
          </a:p>
          <a:p>
            <a:pPr marL="285750" indent="-285750" algn="ctr">
              <a:buFont typeface="Arial" panose="020B0604020202020204" pitchFamily="34" charset="0"/>
              <a:buChar char="•"/>
            </a:pPr>
            <a:endParaRPr lang="en-US" sz="1400" dirty="0"/>
          </a:p>
          <a:p>
            <a:pPr algn="ctr"/>
            <a:r>
              <a:rPr lang="en-US" sz="1400" b="0" dirty="0">
                <a:effectLst/>
              </a:rPr>
              <a:t>EOA: East</a:t>
            </a:r>
          </a:p>
          <a:p>
            <a:pPr marL="285750" indent="-285750" algn="ctr">
              <a:buFont typeface="Arial" panose="020B0604020202020204" pitchFamily="34" charset="0"/>
              <a:buChar char="•"/>
            </a:pPr>
            <a:r>
              <a:rPr lang="en-US" sz="1400" dirty="0"/>
              <a:t>7,662 fires</a:t>
            </a:r>
          </a:p>
          <a:p>
            <a:pPr marL="285750" indent="-285750" algn="ctr">
              <a:buFont typeface="Arial" panose="020B0604020202020204" pitchFamily="34" charset="0"/>
              <a:buChar char="•"/>
            </a:pPr>
            <a:r>
              <a:rPr lang="en-US" sz="1400" dirty="0">
                <a:solidFill>
                  <a:schemeClr val="accent1"/>
                </a:solidFill>
              </a:rPr>
              <a:t>3,246,420.68 acres burned</a:t>
            </a:r>
          </a:p>
          <a:p>
            <a:pPr algn="ctr"/>
            <a:endParaRPr lang="en-US" sz="1400" dirty="0"/>
          </a:p>
          <a:p>
            <a:pPr algn="ctr"/>
            <a:r>
              <a:rPr lang="en-US" sz="1400" b="0" dirty="0">
                <a:effectLst/>
              </a:rPr>
              <a:t>SOA: South</a:t>
            </a:r>
          </a:p>
          <a:p>
            <a:pPr marL="285750" indent="-285750" algn="ctr">
              <a:buFont typeface="Arial" panose="020B0604020202020204" pitchFamily="34" charset="0"/>
              <a:buChar char="•"/>
            </a:pPr>
            <a:r>
              <a:rPr lang="en-US" sz="1400" dirty="0">
                <a:solidFill>
                  <a:schemeClr val="accent1"/>
                </a:solidFill>
              </a:rPr>
              <a:t>12,123 fires</a:t>
            </a:r>
          </a:p>
          <a:p>
            <a:pPr marL="285750" indent="-285750" algn="ctr">
              <a:buFont typeface="Arial" panose="020B0604020202020204" pitchFamily="34" charset="0"/>
              <a:buChar char="•"/>
            </a:pPr>
            <a:r>
              <a:rPr lang="en-US" sz="1400" dirty="0"/>
              <a:t>2,359,516.90 acres burned</a:t>
            </a:r>
          </a:p>
          <a:p>
            <a:pPr marL="285750" indent="-285750" algn="ctr">
              <a:buFont typeface="Arial" panose="020B0604020202020204" pitchFamily="34" charset="0"/>
              <a:buChar char="•"/>
            </a:pPr>
            <a:endParaRPr lang="en-US" sz="1400" dirty="0"/>
          </a:p>
        </p:txBody>
      </p:sp>
      <p:sp>
        <p:nvSpPr>
          <p:cNvPr id="12" name="Title 1">
            <a:extLst>
              <a:ext uri="{FF2B5EF4-FFF2-40B4-BE49-F238E27FC236}">
                <a16:creationId xmlns:a16="http://schemas.microsoft.com/office/drawing/2014/main" id="{89C5B68A-553D-864C-13EC-FCFE0CA2B18C}"/>
              </a:ext>
            </a:extLst>
          </p:cNvPr>
          <p:cNvSpPr txBox="1">
            <a:spLocks/>
          </p:cNvSpPr>
          <p:nvPr/>
        </p:nvSpPr>
        <p:spPr>
          <a:xfrm>
            <a:off x="4182726" y="939038"/>
            <a:ext cx="2936955" cy="970450"/>
          </a:xfrm>
          <a:prstGeom prst="rect">
            <a:avLst/>
          </a:prstGeom>
        </p:spPr>
        <p:txBody>
          <a:bodyPr vert="horz" lIns="91440" tIns="45720" rIns="91440" bIns="45720" rtlCol="0" anchor="ctr">
            <a:normAutofit/>
          </a:bodyPr>
          <a:lstStyle>
            <a:lvl1pPr marL="342900" indent="-306000" algn="ctr" defTabSz="457200" rtl="0" eaLnBrk="1" latinLnBrk="0" hangingPunct="1">
              <a:spcBef>
                <a:spcPct val="0"/>
              </a:spcBef>
              <a:spcAft>
                <a:spcPts val="600"/>
              </a:spcAft>
              <a:buClr>
                <a:schemeClr val="tx2"/>
              </a:buClr>
              <a:buSzPct val="70000"/>
              <a:buFont typeface="Wingdings 2" charset="2"/>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1800">
                <a:solidFill>
                  <a:schemeClr val="tx1"/>
                </a:solidFill>
              </a:rPr>
              <a:t>Fire Causes</a:t>
            </a:r>
            <a:endParaRPr lang="en-US" sz="1800" dirty="0">
              <a:solidFill>
                <a:schemeClr val="tx1"/>
              </a:solidFill>
            </a:endParaRPr>
          </a:p>
        </p:txBody>
      </p:sp>
      <p:sp>
        <p:nvSpPr>
          <p:cNvPr id="15" name="TextBox 14">
            <a:extLst>
              <a:ext uri="{FF2B5EF4-FFF2-40B4-BE49-F238E27FC236}">
                <a16:creationId xmlns:a16="http://schemas.microsoft.com/office/drawing/2014/main" id="{EE317622-5E9A-5B61-C9D4-21315C0738CF}"/>
              </a:ext>
            </a:extLst>
          </p:cNvPr>
          <p:cNvSpPr txBox="1"/>
          <p:nvPr/>
        </p:nvSpPr>
        <p:spPr>
          <a:xfrm>
            <a:off x="4355803" y="1768592"/>
            <a:ext cx="2590799" cy="1815882"/>
          </a:xfrm>
          <a:prstGeom prst="rect">
            <a:avLst/>
          </a:prstGeom>
          <a:solidFill>
            <a:schemeClr val="tx2">
              <a:lumMod val="25000"/>
            </a:schemeClr>
          </a:solidFill>
          <a:ln>
            <a:solidFill>
              <a:schemeClr val="accent1"/>
            </a:solidFill>
          </a:ln>
        </p:spPr>
        <p:txBody>
          <a:bodyPr wrap="square">
            <a:spAutoFit/>
          </a:bodyPr>
          <a:lstStyle/>
          <a:p>
            <a:pPr algn="ctr"/>
            <a:r>
              <a:rPr lang="en-US" sz="1400" b="0" dirty="0">
                <a:effectLst/>
              </a:rPr>
              <a:t>Human</a:t>
            </a:r>
          </a:p>
          <a:p>
            <a:pPr marL="285750" indent="-285750" algn="ctr">
              <a:buFont typeface="Arial" panose="020B0604020202020204" pitchFamily="34" charset="0"/>
              <a:buChar char="•"/>
            </a:pPr>
            <a:r>
              <a:rPr lang="en-US" sz="1400" dirty="0">
                <a:solidFill>
                  <a:schemeClr val="accent1"/>
                </a:solidFill>
              </a:rPr>
              <a:t>Caused 17,189 fires</a:t>
            </a:r>
          </a:p>
          <a:p>
            <a:pPr algn="ctr"/>
            <a:endParaRPr lang="en-US" sz="1400" dirty="0"/>
          </a:p>
          <a:p>
            <a:pPr algn="ctr"/>
            <a:r>
              <a:rPr lang="en-US" sz="1400" dirty="0"/>
              <a:t>Lightning</a:t>
            </a:r>
          </a:p>
          <a:p>
            <a:pPr marL="285750" indent="-285750" algn="ctr">
              <a:buFont typeface="Arial" panose="020B0604020202020204" pitchFamily="34" charset="0"/>
              <a:buChar char="•"/>
            </a:pPr>
            <a:r>
              <a:rPr lang="en-US" sz="1400" dirty="0"/>
              <a:t>Caused 6,266 fires</a:t>
            </a:r>
          </a:p>
          <a:p>
            <a:pPr algn="ctr"/>
            <a:endParaRPr lang="en-US" sz="1400" dirty="0"/>
          </a:p>
          <a:p>
            <a:pPr algn="ctr"/>
            <a:r>
              <a:rPr lang="en-US" sz="1400" dirty="0"/>
              <a:t>Under Investigation</a:t>
            </a:r>
          </a:p>
          <a:p>
            <a:pPr marL="285750" indent="-285750" algn="ctr">
              <a:buFont typeface="Arial" panose="020B0604020202020204" pitchFamily="34" charset="0"/>
              <a:buChar char="•"/>
            </a:pPr>
            <a:r>
              <a:rPr lang="en-US" sz="1400" dirty="0"/>
              <a:t>25 fires</a:t>
            </a:r>
          </a:p>
        </p:txBody>
      </p:sp>
      <p:sp>
        <p:nvSpPr>
          <p:cNvPr id="17" name="Title 1">
            <a:extLst>
              <a:ext uri="{FF2B5EF4-FFF2-40B4-BE49-F238E27FC236}">
                <a16:creationId xmlns:a16="http://schemas.microsoft.com/office/drawing/2014/main" id="{074D8FF6-769C-B451-ABB0-8E3FC7B38B40}"/>
              </a:ext>
            </a:extLst>
          </p:cNvPr>
          <p:cNvSpPr txBox="1">
            <a:spLocks/>
          </p:cNvSpPr>
          <p:nvPr/>
        </p:nvSpPr>
        <p:spPr>
          <a:xfrm>
            <a:off x="8162845" y="960186"/>
            <a:ext cx="2936955" cy="970450"/>
          </a:xfrm>
          <a:prstGeom prst="rect">
            <a:avLst/>
          </a:prstGeom>
        </p:spPr>
        <p:txBody>
          <a:bodyPr vert="horz" lIns="91440" tIns="45720" rIns="91440" bIns="45720" rtlCol="0" anchor="ctr">
            <a:normAutofit/>
          </a:bodyPr>
          <a:lstStyle>
            <a:lvl1pPr marL="342900" indent="-306000" algn="ctr" defTabSz="457200" rtl="0" eaLnBrk="1" latinLnBrk="0" hangingPunct="1">
              <a:spcBef>
                <a:spcPct val="0"/>
              </a:spcBef>
              <a:spcAft>
                <a:spcPts val="600"/>
              </a:spcAft>
              <a:buClr>
                <a:schemeClr val="tx2"/>
              </a:buClr>
              <a:buSzPct val="70000"/>
              <a:buFont typeface="Wingdings 2" charset="2"/>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1800">
                <a:solidFill>
                  <a:schemeClr val="tx1"/>
                </a:solidFill>
              </a:rPr>
              <a:t>Fire Class Sizes</a:t>
            </a:r>
            <a:endParaRPr lang="en-US" sz="1800" dirty="0">
              <a:solidFill>
                <a:schemeClr val="tx1"/>
              </a:solidFill>
            </a:endParaRPr>
          </a:p>
        </p:txBody>
      </p:sp>
      <p:sp>
        <p:nvSpPr>
          <p:cNvPr id="19" name="TextBox 18">
            <a:extLst>
              <a:ext uri="{FF2B5EF4-FFF2-40B4-BE49-F238E27FC236}">
                <a16:creationId xmlns:a16="http://schemas.microsoft.com/office/drawing/2014/main" id="{007CA9F1-6881-059D-CCF2-BE019A1E151D}"/>
              </a:ext>
            </a:extLst>
          </p:cNvPr>
          <p:cNvSpPr txBox="1"/>
          <p:nvPr/>
        </p:nvSpPr>
        <p:spPr>
          <a:xfrm>
            <a:off x="8335922" y="1768592"/>
            <a:ext cx="2590799" cy="3539430"/>
          </a:xfrm>
          <a:prstGeom prst="rect">
            <a:avLst/>
          </a:prstGeom>
          <a:solidFill>
            <a:schemeClr val="tx2">
              <a:lumMod val="25000"/>
            </a:schemeClr>
          </a:solidFill>
          <a:ln>
            <a:solidFill>
              <a:schemeClr val="accent1"/>
            </a:solidFill>
          </a:ln>
        </p:spPr>
        <p:txBody>
          <a:bodyPr wrap="square">
            <a:spAutoFit/>
          </a:bodyPr>
          <a:lstStyle/>
          <a:p>
            <a:pPr algn="ctr"/>
            <a:r>
              <a:rPr lang="en-US" sz="1400" dirty="0">
                <a:solidFill>
                  <a:schemeClr val="accent1"/>
                </a:solidFill>
              </a:rPr>
              <a:t>Class A</a:t>
            </a:r>
          </a:p>
          <a:p>
            <a:pPr marL="285750" indent="-285750" algn="ctr">
              <a:buFont typeface="Arial" panose="020B0604020202020204" pitchFamily="34" charset="0"/>
              <a:buChar char="•"/>
            </a:pPr>
            <a:r>
              <a:rPr lang="en-US" sz="1400" dirty="0">
                <a:solidFill>
                  <a:schemeClr val="accent1"/>
                </a:solidFill>
              </a:rPr>
              <a:t>17,006 fires</a:t>
            </a:r>
          </a:p>
          <a:p>
            <a:pPr marL="285750" indent="-285750" algn="ctr">
              <a:buFont typeface="Arial" panose="020B0604020202020204" pitchFamily="34" charset="0"/>
              <a:buChar char="•"/>
            </a:pPr>
            <a:r>
              <a:rPr lang="en-US" sz="1400" dirty="0">
                <a:solidFill>
                  <a:schemeClr val="accent1"/>
                </a:solidFill>
              </a:rPr>
              <a:t>Max acres burned: 0.25</a:t>
            </a:r>
          </a:p>
          <a:p>
            <a:pPr algn="ctr"/>
            <a:r>
              <a:rPr lang="en-US" sz="1400" dirty="0"/>
              <a:t>Class B</a:t>
            </a:r>
          </a:p>
          <a:p>
            <a:pPr marL="285750" indent="-285750" algn="ctr">
              <a:buFont typeface="Arial" panose="020B0604020202020204" pitchFamily="34" charset="0"/>
              <a:buChar char="•"/>
            </a:pPr>
            <a:r>
              <a:rPr lang="en-US" sz="1400" dirty="0"/>
              <a:t>5,124 fires</a:t>
            </a:r>
          </a:p>
          <a:p>
            <a:pPr algn="ctr"/>
            <a:r>
              <a:rPr lang="en-US" sz="1400" dirty="0"/>
              <a:t>Class C</a:t>
            </a:r>
          </a:p>
          <a:p>
            <a:pPr marL="285750" indent="-285750" algn="ctr">
              <a:buFont typeface="Arial" panose="020B0604020202020204" pitchFamily="34" charset="0"/>
              <a:buChar char="•"/>
            </a:pPr>
            <a:r>
              <a:rPr lang="en-US" sz="1400" dirty="0"/>
              <a:t>855 fires</a:t>
            </a:r>
          </a:p>
          <a:p>
            <a:pPr algn="ctr"/>
            <a:r>
              <a:rPr lang="en-US" sz="1400" dirty="0"/>
              <a:t>Class D</a:t>
            </a:r>
          </a:p>
          <a:p>
            <a:pPr marL="285750" indent="-285750" algn="ctr">
              <a:buFont typeface="Arial" panose="020B0604020202020204" pitchFamily="34" charset="0"/>
              <a:buChar char="•"/>
            </a:pPr>
            <a:r>
              <a:rPr lang="en-US" sz="1400" dirty="0"/>
              <a:t>189 fires</a:t>
            </a:r>
          </a:p>
          <a:p>
            <a:pPr algn="ctr"/>
            <a:r>
              <a:rPr lang="en-US" sz="1400" dirty="0"/>
              <a:t>Class E</a:t>
            </a:r>
          </a:p>
          <a:p>
            <a:pPr marL="285750" indent="-285750" algn="ctr">
              <a:buFont typeface="Arial" panose="020B0604020202020204" pitchFamily="34" charset="0"/>
              <a:buChar char="•"/>
            </a:pPr>
            <a:r>
              <a:rPr lang="en-US" sz="1400" dirty="0"/>
              <a:t>104 fires</a:t>
            </a:r>
          </a:p>
          <a:p>
            <a:pPr algn="ctr"/>
            <a:r>
              <a:rPr lang="en-US" sz="1400" dirty="0"/>
              <a:t>Class F</a:t>
            </a:r>
          </a:p>
          <a:p>
            <a:pPr marL="285750" indent="-285750" algn="ctr">
              <a:buFont typeface="Arial" panose="020B0604020202020204" pitchFamily="34" charset="0"/>
              <a:buChar char="•"/>
            </a:pPr>
            <a:r>
              <a:rPr lang="en-US" sz="1400" dirty="0"/>
              <a:t>79 fires</a:t>
            </a:r>
          </a:p>
          <a:p>
            <a:pPr algn="ctr"/>
            <a:r>
              <a:rPr lang="en-US" sz="1400" dirty="0">
                <a:solidFill>
                  <a:schemeClr val="accent1"/>
                </a:solidFill>
              </a:rPr>
              <a:t>Class G</a:t>
            </a:r>
          </a:p>
          <a:p>
            <a:pPr marL="285750" indent="-285750" algn="ctr">
              <a:buFont typeface="Arial" panose="020B0604020202020204" pitchFamily="34" charset="0"/>
              <a:buChar char="•"/>
            </a:pPr>
            <a:r>
              <a:rPr lang="en-US" sz="1400" dirty="0">
                <a:solidFill>
                  <a:schemeClr val="accent1"/>
                </a:solidFill>
              </a:rPr>
              <a:t>123 fires</a:t>
            </a:r>
          </a:p>
          <a:p>
            <a:pPr marL="285750" indent="-285750" algn="ctr">
              <a:buFont typeface="Arial" panose="020B0604020202020204" pitchFamily="34" charset="0"/>
              <a:buChar char="•"/>
            </a:pPr>
            <a:r>
              <a:rPr lang="en-US" sz="1400" dirty="0">
                <a:solidFill>
                  <a:schemeClr val="accent1"/>
                </a:solidFill>
              </a:rPr>
              <a:t>Max acres burned: 499,945</a:t>
            </a:r>
          </a:p>
        </p:txBody>
      </p:sp>
      <p:sp>
        <p:nvSpPr>
          <p:cNvPr id="21" name="Title 1">
            <a:extLst>
              <a:ext uri="{FF2B5EF4-FFF2-40B4-BE49-F238E27FC236}">
                <a16:creationId xmlns:a16="http://schemas.microsoft.com/office/drawing/2014/main" id="{07BC01CA-A78C-4ECA-BBD0-39B209FF3A09}"/>
              </a:ext>
            </a:extLst>
          </p:cNvPr>
          <p:cNvSpPr txBox="1">
            <a:spLocks/>
          </p:cNvSpPr>
          <p:nvPr/>
        </p:nvSpPr>
        <p:spPr>
          <a:xfrm>
            <a:off x="4247109" y="3815268"/>
            <a:ext cx="2936955" cy="970450"/>
          </a:xfrm>
          <a:prstGeom prst="rect">
            <a:avLst/>
          </a:prstGeom>
        </p:spPr>
        <p:txBody>
          <a:bodyPr vert="horz" lIns="91440" tIns="45720" rIns="91440" bIns="45720" rtlCol="0" anchor="ctr">
            <a:normAutofit/>
          </a:bodyPr>
          <a:lstStyle>
            <a:lvl1pPr marL="342900" indent="-306000" algn="ctr" defTabSz="457200" rtl="0" eaLnBrk="1" latinLnBrk="0" hangingPunct="1">
              <a:spcBef>
                <a:spcPct val="0"/>
              </a:spcBef>
              <a:spcAft>
                <a:spcPts val="600"/>
              </a:spcAft>
              <a:buClr>
                <a:schemeClr val="tx2"/>
              </a:buClr>
              <a:buSzPct val="70000"/>
              <a:buFont typeface="Wingdings 2" charset="2"/>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1800" dirty="0">
                <a:solidFill>
                  <a:schemeClr val="tx1"/>
                </a:solidFill>
              </a:rPr>
              <a:t>Largest Fire</a:t>
            </a:r>
          </a:p>
        </p:txBody>
      </p:sp>
      <p:sp>
        <p:nvSpPr>
          <p:cNvPr id="24" name="TextBox 23">
            <a:extLst>
              <a:ext uri="{FF2B5EF4-FFF2-40B4-BE49-F238E27FC236}">
                <a16:creationId xmlns:a16="http://schemas.microsoft.com/office/drawing/2014/main" id="{8070E56F-C56D-C0E8-17DD-C9E4AD21BC5D}"/>
              </a:ext>
            </a:extLst>
          </p:cNvPr>
          <p:cNvSpPr txBox="1"/>
          <p:nvPr/>
        </p:nvSpPr>
        <p:spPr>
          <a:xfrm>
            <a:off x="4019400" y="4631942"/>
            <a:ext cx="3392374" cy="1815882"/>
          </a:xfrm>
          <a:prstGeom prst="rect">
            <a:avLst/>
          </a:prstGeom>
          <a:solidFill>
            <a:schemeClr val="tx2">
              <a:lumMod val="25000"/>
            </a:schemeClr>
          </a:solidFill>
          <a:ln>
            <a:solidFill>
              <a:schemeClr val="accent1"/>
            </a:solidFill>
          </a:ln>
        </p:spPr>
        <p:txBody>
          <a:bodyPr wrap="square">
            <a:spAutoFit/>
          </a:bodyPr>
          <a:lstStyle/>
          <a:p>
            <a:pPr algn="ctr"/>
            <a:r>
              <a:rPr lang="en-US" sz="1400" dirty="0"/>
              <a:t>Fire Name (District):</a:t>
            </a:r>
          </a:p>
          <a:p>
            <a:pPr algn="ctr"/>
            <a:r>
              <a:rPr lang="en-US" sz="1400" dirty="0"/>
              <a:t>Biscuit Private (Coos)</a:t>
            </a:r>
          </a:p>
          <a:p>
            <a:pPr algn="ctr"/>
            <a:r>
              <a:rPr lang="en-US" sz="1400" dirty="0"/>
              <a:t>ODF / BISCUIT (Southwest Oregon)</a:t>
            </a:r>
          </a:p>
          <a:p>
            <a:pPr algn="ctr"/>
            <a:endParaRPr lang="en-US" sz="1400" dirty="0"/>
          </a:p>
          <a:p>
            <a:pPr algn="ctr"/>
            <a:r>
              <a:rPr lang="en-US" sz="1400" dirty="0"/>
              <a:t>Fire Year: 2002</a:t>
            </a:r>
          </a:p>
          <a:p>
            <a:pPr algn="ctr"/>
            <a:endParaRPr lang="en-US" sz="1400" dirty="0"/>
          </a:p>
          <a:p>
            <a:pPr algn="ctr"/>
            <a:r>
              <a:rPr lang="en-US" sz="1400" dirty="0"/>
              <a:t>Total Acres: 499,945</a:t>
            </a:r>
          </a:p>
          <a:p>
            <a:pPr algn="ctr"/>
            <a:r>
              <a:rPr lang="en-US" sz="1400" i="1" dirty="0"/>
              <a:t>Class G Fire</a:t>
            </a:r>
          </a:p>
        </p:txBody>
      </p:sp>
    </p:spTree>
    <p:extLst>
      <p:ext uri="{BB962C8B-B14F-4D97-AF65-F5344CB8AC3E}">
        <p14:creationId xmlns:p14="http://schemas.microsoft.com/office/powerpoint/2010/main" val="2752497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18798-5BBB-F52A-6BE6-02FC4D43A982}"/>
              </a:ext>
            </a:extLst>
          </p:cNvPr>
          <p:cNvSpPr txBox="1">
            <a:spLocks/>
          </p:cNvSpPr>
          <p:nvPr/>
        </p:nvSpPr>
        <p:spPr>
          <a:xfrm>
            <a:off x="919119" y="271865"/>
            <a:ext cx="10353762" cy="970450"/>
          </a:xfrm>
          <a:prstGeom prst="rect">
            <a:avLst/>
          </a:prstGeom>
        </p:spPr>
        <p:txBody>
          <a:bodyPr vert="horz" lIns="91440" tIns="45720" rIns="91440" bIns="45720" rtlCol="0" anchor="ctr">
            <a:normAutofit/>
          </a:bodyPr>
          <a:lstStyle>
            <a:lvl1pPr marL="342900" indent="-306000" algn="ctr" defTabSz="457200" rtl="0" eaLnBrk="1" latinLnBrk="0" hangingPunct="1">
              <a:spcBef>
                <a:spcPct val="0"/>
              </a:spcBef>
              <a:spcAft>
                <a:spcPts val="600"/>
              </a:spcAft>
              <a:buClr>
                <a:schemeClr val="tx2"/>
              </a:buClr>
              <a:buSzPct val="70000"/>
              <a:buFont typeface="Wingdings 2" charset="2"/>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References</a:t>
            </a:r>
          </a:p>
        </p:txBody>
      </p:sp>
      <p:sp>
        <p:nvSpPr>
          <p:cNvPr id="4" name="TextBox 3">
            <a:extLst>
              <a:ext uri="{FF2B5EF4-FFF2-40B4-BE49-F238E27FC236}">
                <a16:creationId xmlns:a16="http://schemas.microsoft.com/office/drawing/2014/main" id="{82AB4E34-7148-6320-53B5-4B25CD6FDF31}"/>
              </a:ext>
            </a:extLst>
          </p:cNvPr>
          <p:cNvSpPr txBox="1"/>
          <p:nvPr/>
        </p:nvSpPr>
        <p:spPr>
          <a:xfrm>
            <a:off x="509285" y="1558514"/>
            <a:ext cx="11505237" cy="2031325"/>
          </a:xfrm>
          <a:prstGeom prst="rect">
            <a:avLst/>
          </a:prstGeom>
          <a:noFill/>
        </p:spPr>
        <p:txBody>
          <a:bodyPr wrap="square">
            <a:spAutoFit/>
          </a:bodyPr>
          <a:lstStyle/>
          <a:p>
            <a:pPr algn="l">
              <a:buFont typeface="+mj-lt"/>
              <a:buAutoNum type="arabicPeriod"/>
            </a:pPr>
            <a:r>
              <a:rPr lang="en-US" sz="1400" b="0" i="0" dirty="0">
                <a:effectLst/>
                <a:latin typeface="+mj-lt"/>
              </a:rPr>
              <a:t>ODF, </a:t>
            </a:r>
            <a:r>
              <a:rPr lang="en-US" sz="1400" b="0" i="0" dirty="0" err="1">
                <a:effectLst/>
                <a:latin typeface="+mj-lt"/>
              </a:rPr>
              <a:t>TzA</a:t>
            </a:r>
            <a:r>
              <a:rPr lang="en-US" sz="1400" b="0" i="0" dirty="0">
                <a:effectLst/>
                <a:latin typeface="+mj-lt"/>
              </a:rPr>
              <a:t> @. “ODF Fire Occurrence Data 2000-2022.” Oregon.gov, 19 Jan. 2023, </a:t>
            </a:r>
            <a:r>
              <a:rPr lang="en-US" sz="1400" b="0" i="0" u="sng" dirty="0">
                <a:effectLst/>
                <a:latin typeface="+mj-lt"/>
                <a:hlinkClick r:id="rId2">
                  <a:extLst>
                    <a:ext uri="{A12FA001-AC4F-418D-AE19-62706E023703}">
                      <ahyp:hlinkClr xmlns:ahyp="http://schemas.microsoft.com/office/drawing/2018/hyperlinkcolor" val="tx"/>
                    </a:ext>
                  </a:extLst>
                </a:hlinkClick>
              </a:rPr>
              <a:t>https://data.oregon.gov/Natural-Resources/ODF-Fire-Occurrence-Data-2000-2022/fbwv-q84y</a:t>
            </a:r>
            <a:r>
              <a:rPr lang="en-US" sz="1400" b="0" i="0" dirty="0">
                <a:effectLst/>
                <a:latin typeface="+mj-lt"/>
              </a:rPr>
              <a:t>.</a:t>
            </a:r>
          </a:p>
          <a:p>
            <a:pPr algn="l">
              <a:buFont typeface="+mj-lt"/>
              <a:buAutoNum type="arabicPeriod"/>
            </a:pPr>
            <a:endParaRPr lang="en-US" sz="1400" b="0" i="0" dirty="0">
              <a:effectLst/>
              <a:latin typeface="+mj-lt"/>
            </a:endParaRPr>
          </a:p>
          <a:p>
            <a:pPr algn="l">
              <a:buFont typeface="+mj-lt"/>
              <a:buAutoNum type="arabicPeriod"/>
            </a:pPr>
            <a:r>
              <a:rPr lang="en-US" sz="1400" b="0" i="0" dirty="0">
                <a:effectLst/>
                <a:latin typeface="+mj-lt"/>
              </a:rPr>
              <a:t>About Oregon's forests. Oregon Department of Forestry : About Oregon's forests : Forest benefits : State of Oregon. (n.d.). Retrieved April 24, 2023, from </a:t>
            </a:r>
            <a:r>
              <a:rPr lang="en-US" sz="1400" b="0" i="0" u="sng" dirty="0">
                <a:effectLst/>
                <a:latin typeface="+mj-lt"/>
                <a:hlinkClick r:id="rId3">
                  <a:extLst>
                    <a:ext uri="{A12FA001-AC4F-418D-AE19-62706E023703}">
                      <ahyp:hlinkClr xmlns:ahyp="http://schemas.microsoft.com/office/drawing/2018/hyperlinkcolor" val="tx"/>
                    </a:ext>
                  </a:extLst>
                </a:hlinkClick>
              </a:rPr>
              <a:t>https://www.oregon.gov/odf/forestbenefits/pages/aboutforests.aspx</a:t>
            </a:r>
            <a:endParaRPr lang="en-US" sz="1400" b="0" i="0" u="sng" dirty="0">
              <a:effectLst/>
              <a:latin typeface="+mj-lt"/>
            </a:endParaRPr>
          </a:p>
          <a:p>
            <a:pPr algn="l">
              <a:buFont typeface="+mj-lt"/>
              <a:buAutoNum type="arabicPeriod"/>
            </a:pPr>
            <a:endParaRPr lang="en-US" sz="1400" b="0" i="0" u="sng" dirty="0">
              <a:effectLst/>
              <a:latin typeface="+mj-lt"/>
            </a:endParaRPr>
          </a:p>
          <a:p>
            <a:pPr>
              <a:buFont typeface="+mj-lt"/>
              <a:buAutoNum type="arabicPeriod"/>
            </a:pPr>
            <a:r>
              <a:rPr lang="en-US" sz="1400" b="0" i="0" dirty="0">
                <a:effectLst/>
                <a:latin typeface="+mj-lt"/>
              </a:rPr>
              <a:t>About Us. Oregon Department of Forestry : About us : About ODF : State of Oregon. (n.d.). Retrieved April 25, 2023, from </a:t>
            </a:r>
            <a:r>
              <a:rPr lang="en-US" sz="1400" b="0" i="0" u="sng" dirty="0">
                <a:effectLst/>
                <a:latin typeface="+mj-lt"/>
                <a:hlinkClick r:id="rId4">
                  <a:extLst>
                    <a:ext uri="{A12FA001-AC4F-418D-AE19-62706E023703}">
                      <ahyp:hlinkClr xmlns:ahyp="http://schemas.microsoft.com/office/drawing/2018/hyperlinkcolor" val="tx"/>
                    </a:ext>
                  </a:extLst>
                </a:hlinkClick>
              </a:rPr>
              <a:t>https://www.oregon.gov/odf/aboutodf/pages/default.aspx</a:t>
            </a:r>
            <a:endParaRPr lang="en-US" sz="1400" b="0" i="0" dirty="0">
              <a:effectLst/>
              <a:latin typeface="+mj-lt"/>
            </a:endParaRPr>
          </a:p>
          <a:p>
            <a:pPr algn="l">
              <a:buFont typeface="+mj-lt"/>
              <a:buAutoNum type="arabicPeriod"/>
            </a:pPr>
            <a:endParaRPr lang="en-US" sz="1400" b="0" i="0" dirty="0">
              <a:effectLst/>
              <a:latin typeface="+mj-lt"/>
            </a:endParaRPr>
          </a:p>
        </p:txBody>
      </p:sp>
    </p:spTree>
    <p:extLst>
      <p:ext uri="{BB962C8B-B14F-4D97-AF65-F5344CB8AC3E}">
        <p14:creationId xmlns:p14="http://schemas.microsoft.com/office/powerpoint/2010/main" val="2273472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4BA367-88F4-C231-76B2-C72073A464EF}"/>
              </a:ext>
            </a:extLst>
          </p:cNvPr>
          <p:cNvSpPr/>
          <p:nvPr/>
        </p:nvSpPr>
        <p:spPr>
          <a:xfrm>
            <a:off x="4334940" y="2658990"/>
            <a:ext cx="3522119"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cap="none" spc="0" dirty="0">
                <a:ln w="13462">
                  <a:solidFill>
                    <a:schemeClr val="accent1"/>
                  </a:solidFill>
                  <a:prstDash val="solid"/>
                </a:ln>
                <a:effectLst>
                  <a:outerShdw dist="38100" dir="2700000" algn="bl" rotWithShape="0">
                    <a:schemeClr val="accent5"/>
                  </a:outerShdw>
                </a:effectLst>
              </a:rPr>
              <a:t>Questions?</a:t>
            </a:r>
          </a:p>
        </p:txBody>
      </p:sp>
    </p:spTree>
    <p:extLst>
      <p:ext uri="{BB962C8B-B14F-4D97-AF65-F5344CB8AC3E}">
        <p14:creationId xmlns:p14="http://schemas.microsoft.com/office/powerpoint/2010/main" val="1725934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3">
            <a:extLst>
              <a:ext uri="{FF2B5EF4-FFF2-40B4-BE49-F238E27FC236}">
                <a16:creationId xmlns:a16="http://schemas.microsoft.com/office/drawing/2014/main" id="{1F0CAF48-ECE0-6202-2069-48BBB6056506}"/>
              </a:ext>
            </a:extLst>
          </p:cNvPr>
          <p:cNvSpPr txBox="1">
            <a:spLocks/>
          </p:cNvSpPr>
          <p:nvPr/>
        </p:nvSpPr>
        <p:spPr>
          <a:xfrm>
            <a:off x="913796" y="1828800"/>
            <a:ext cx="5168052" cy="3962400"/>
          </a:xfrm>
          <a:prstGeom prst="rect">
            <a:avLst/>
          </a:prstGeom>
        </p:spPr>
        <p:txBody>
          <a:bodyP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buClr>
                <a:srgbClr val="AA6474"/>
              </a:buClr>
            </a:pPr>
            <a:r>
              <a:rPr lang="en-US" dirty="0"/>
              <a:t>Load the csv file</a:t>
            </a:r>
          </a:p>
          <a:p>
            <a:pPr>
              <a:buClr>
                <a:srgbClr val="AA6474"/>
              </a:buClr>
            </a:pPr>
            <a:r>
              <a:rPr lang="en-US" dirty="0"/>
              <a:t>Convert to a Pandas </a:t>
            </a:r>
            <a:r>
              <a:rPr lang="en-US" dirty="0" err="1"/>
              <a:t>DataFrame</a:t>
            </a:r>
            <a:endParaRPr lang="en-US" dirty="0"/>
          </a:p>
        </p:txBody>
      </p:sp>
      <p:pic>
        <p:nvPicPr>
          <p:cNvPr id="5" name="Content Placeholder 4" descr="Text&#10;&#10;Description automatically generated">
            <a:extLst>
              <a:ext uri="{FF2B5EF4-FFF2-40B4-BE49-F238E27FC236}">
                <a16:creationId xmlns:a16="http://schemas.microsoft.com/office/drawing/2014/main" id="{A066C6B0-59F1-0488-9EF6-98CCE689D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2693" y="2726426"/>
            <a:ext cx="3874581" cy="629619"/>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1131C2A7-4607-0A5F-FD36-7CA52B578B91}"/>
              </a:ext>
            </a:extLst>
          </p:cNvPr>
          <p:cNvPicPr>
            <a:picLocks noChangeAspect="1"/>
          </p:cNvPicPr>
          <p:nvPr/>
        </p:nvPicPr>
        <p:blipFill rotWithShape="1">
          <a:blip r:embed="rId3">
            <a:extLst>
              <a:ext uri="{28A0092B-C50C-407E-A947-70E740481C1C}">
                <a14:useLocalDpi xmlns:a14="http://schemas.microsoft.com/office/drawing/2010/main" val="0"/>
              </a:ext>
            </a:extLst>
          </a:blip>
          <a:srcRect t="-124"/>
          <a:stretch/>
        </p:blipFill>
        <p:spPr>
          <a:xfrm>
            <a:off x="533141" y="4034471"/>
            <a:ext cx="5577013" cy="1438349"/>
          </a:xfrm>
          <a:prstGeom prst="rect">
            <a:avLst/>
          </a:prstGeom>
        </p:spPr>
      </p:pic>
      <p:pic>
        <p:nvPicPr>
          <p:cNvPr id="13" name="Picture 12" descr="Table&#10;&#10;Description automatically generated with medium confidence">
            <a:extLst>
              <a:ext uri="{FF2B5EF4-FFF2-40B4-BE49-F238E27FC236}">
                <a16:creationId xmlns:a16="http://schemas.microsoft.com/office/drawing/2014/main" id="{592B10CA-77A8-4040-85FF-B9F80799EA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550" y="4034471"/>
            <a:ext cx="5404869" cy="1451929"/>
          </a:xfrm>
          <a:prstGeom prst="rect">
            <a:avLst/>
          </a:prstGeom>
        </p:spPr>
      </p:pic>
      <p:sp>
        <p:nvSpPr>
          <p:cNvPr id="15" name="Title 1">
            <a:extLst>
              <a:ext uri="{FF2B5EF4-FFF2-40B4-BE49-F238E27FC236}">
                <a16:creationId xmlns:a16="http://schemas.microsoft.com/office/drawing/2014/main" id="{E0AFCEDD-60C2-C7A8-9E19-FC92430B39C0}"/>
              </a:ext>
            </a:extLst>
          </p:cNvPr>
          <p:cNvSpPr txBox="1">
            <a:spLocks/>
          </p:cNvSpPr>
          <p:nvPr/>
        </p:nvSpPr>
        <p:spPr>
          <a:xfrm>
            <a:off x="927948" y="609600"/>
            <a:ext cx="5168052" cy="1117600"/>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Loading</a:t>
            </a:r>
          </a:p>
        </p:txBody>
      </p:sp>
      <p:pic>
        <p:nvPicPr>
          <p:cNvPr id="3" name="Picture 2" descr="Text&#10;&#10;Description automatically generated">
            <a:extLst>
              <a:ext uri="{FF2B5EF4-FFF2-40B4-BE49-F238E27FC236}">
                <a16:creationId xmlns:a16="http://schemas.microsoft.com/office/drawing/2014/main" id="{7AC07A8F-3FDA-64F3-D6F4-6CC54B10886D}"/>
              </a:ext>
            </a:extLst>
          </p:cNvPr>
          <p:cNvPicPr>
            <a:picLocks noChangeAspect="1"/>
          </p:cNvPicPr>
          <p:nvPr/>
        </p:nvPicPr>
        <p:blipFill rotWithShape="1">
          <a:blip r:embed="rId5">
            <a:extLst>
              <a:ext uri="{28A0092B-C50C-407E-A947-70E740481C1C}">
                <a14:useLocalDpi xmlns:a14="http://schemas.microsoft.com/office/drawing/2010/main" val="0"/>
              </a:ext>
            </a:extLst>
          </a:blip>
          <a:srcRect l="1487" t="4602" r="-1"/>
          <a:stretch/>
        </p:blipFill>
        <p:spPr>
          <a:xfrm>
            <a:off x="7297233" y="386325"/>
            <a:ext cx="3365500" cy="2150499"/>
          </a:xfrm>
          <a:prstGeom prst="rect">
            <a:avLst/>
          </a:prstGeom>
        </p:spPr>
      </p:pic>
    </p:spTree>
    <p:extLst>
      <p:ext uri="{BB962C8B-B14F-4D97-AF65-F5344CB8AC3E}">
        <p14:creationId xmlns:p14="http://schemas.microsoft.com/office/powerpoint/2010/main" val="2682104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6D3D56C5-7FEC-DB52-2B06-F8D920ACF217}"/>
              </a:ext>
            </a:extLst>
          </p:cNvPr>
          <p:cNvPicPr>
            <a:picLocks noChangeAspect="1"/>
          </p:cNvPicPr>
          <p:nvPr/>
        </p:nvPicPr>
        <p:blipFill rotWithShape="1">
          <a:blip r:embed="rId2">
            <a:extLst>
              <a:ext uri="{28A0092B-C50C-407E-A947-70E740481C1C}">
                <a14:useLocalDpi xmlns:a14="http://schemas.microsoft.com/office/drawing/2010/main" val="0"/>
              </a:ext>
            </a:extLst>
          </a:blip>
          <a:srcRect t="4445"/>
          <a:stretch/>
        </p:blipFill>
        <p:spPr>
          <a:xfrm>
            <a:off x="7238723" y="593725"/>
            <a:ext cx="2806127" cy="4276725"/>
          </a:xfrm>
          <a:prstGeom prst="rect">
            <a:avLst/>
          </a:prstGeom>
        </p:spPr>
      </p:pic>
      <p:sp>
        <p:nvSpPr>
          <p:cNvPr id="2" name="Title 1">
            <a:extLst>
              <a:ext uri="{FF2B5EF4-FFF2-40B4-BE49-F238E27FC236}">
                <a16:creationId xmlns:a16="http://schemas.microsoft.com/office/drawing/2014/main" id="{C9142DF0-2B5E-AAE4-1BDD-7935BBD6F10D}"/>
              </a:ext>
            </a:extLst>
          </p:cNvPr>
          <p:cNvSpPr txBox="1">
            <a:spLocks/>
          </p:cNvSpPr>
          <p:nvPr/>
        </p:nvSpPr>
        <p:spPr>
          <a:xfrm>
            <a:off x="927948" y="609600"/>
            <a:ext cx="5168052" cy="1117600"/>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Cleaning</a:t>
            </a:r>
          </a:p>
        </p:txBody>
      </p:sp>
      <p:sp>
        <p:nvSpPr>
          <p:cNvPr id="3" name="TextBox 2">
            <a:extLst>
              <a:ext uri="{FF2B5EF4-FFF2-40B4-BE49-F238E27FC236}">
                <a16:creationId xmlns:a16="http://schemas.microsoft.com/office/drawing/2014/main" id="{B6A0CBB2-6FC6-A289-4009-4CE6E55DD085}"/>
              </a:ext>
            </a:extLst>
          </p:cNvPr>
          <p:cNvSpPr txBox="1"/>
          <p:nvPr/>
        </p:nvSpPr>
        <p:spPr>
          <a:xfrm>
            <a:off x="463974" y="1510030"/>
            <a:ext cx="6096000" cy="4339650"/>
          </a:xfrm>
          <a:prstGeom prst="rect">
            <a:avLst/>
          </a:prstGeom>
          <a:noFill/>
        </p:spPr>
        <p:txBody>
          <a:bodyPr wrap="square">
            <a:spAutoFit/>
          </a:bodyPr>
          <a:lstStyle/>
          <a:p>
            <a:pPr marL="285750" indent="-285750" algn="l">
              <a:buFont typeface="Arial" panose="020B0604020202020204" pitchFamily="34" charset="0"/>
              <a:buChar char="•"/>
            </a:pPr>
            <a:r>
              <a:rPr lang="en-US" sz="1200" b="0" i="0" dirty="0">
                <a:effectLst/>
              </a:rPr>
              <a:t>Drop the following attributes:</a:t>
            </a:r>
          </a:p>
          <a:p>
            <a:pPr marL="742950" lvl="1" indent="-285750" algn="l">
              <a:buFont typeface="Arial" panose="020B0604020202020204" pitchFamily="34" charset="0"/>
              <a:buChar char="•"/>
            </a:pPr>
            <a:r>
              <a:rPr lang="en-US" sz="1200" b="0" i="0" dirty="0">
                <a:effectLst/>
              </a:rPr>
              <a:t>Serial</a:t>
            </a:r>
          </a:p>
          <a:p>
            <a:pPr marL="742950" lvl="1" indent="-285750" algn="l">
              <a:buFont typeface="Arial" panose="020B0604020202020204" pitchFamily="34" charset="0"/>
              <a:buChar char="•"/>
            </a:pPr>
            <a:r>
              <a:rPr lang="en-US" sz="1200" b="0" i="0" dirty="0" err="1">
                <a:effectLst/>
              </a:rPr>
              <a:t>FireCategory</a:t>
            </a:r>
            <a:endParaRPr lang="en-US" sz="1200" b="0" i="0" dirty="0">
              <a:effectLst/>
            </a:endParaRPr>
          </a:p>
          <a:p>
            <a:pPr marL="742950" lvl="1" indent="-285750" algn="l">
              <a:buFont typeface="Arial" panose="020B0604020202020204" pitchFamily="34" charset="0"/>
              <a:buChar char="•"/>
            </a:pPr>
            <a:r>
              <a:rPr lang="en-US" sz="1200" b="0" i="0" dirty="0" err="1">
                <a:effectLst/>
              </a:rPr>
              <a:t>FullFireNumber</a:t>
            </a:r>
            <a:endParaRPr lang="en-US" sz="1200" b="0" i="0" dirty="0">
              <a:effectLst/>
            </a:endParaRPr>
          </a:p>
          <a:p>
            <a:pPr marL="742950" lvl="1" indent="-285750" algn="l">
              <a:buFont typeface="Arial" panose="020B0604020202020204" pitchFamily="34" charset="0"/>
              <a:buChar char="•"/>
            </a:pPr>
            <a:r>
              <a:rPr lang="en-US" sz="1200" b="0" i="0" dirty="0" err="1">
                <a:effectLst/>
              </a:rPr>
              <a:t>Twn</a:t>
            </a:r>
            <a:endParaRPr lang="en-US" sz="1200" b="0" i="0" dirty="0">
              <a:effectLst/>
            </a:endParaRPr>
          </a:p>
          <a:p>
            <a:pPr marL="742950" lvl="1" indent="-285750" algn="l">
              <a:buFont typeface="Arial" panose="020B0604020202020204" pitchFamily="34" charset="0"/>
              <a:buChar char="•"/>
            </a:pPr>
            <a:r>
              <a:rPr lang="en-US" sz="1200" b="0" i="0" dirty="0" err="1">
                <a:effectLst/>
              </a:rPr>
              <a:t>Rng</a:t>
            </a:r>
            <a:endParaRPr lang="en-US" sz="1200" b="0" i="0" dirty="0">
              <a:effectLst/>
            </a:endParaRPr>
          </a:p>
          <a:p>
            <a:pPr marL="742950" lvl="1" indent="-285750" algn="l">
              <a:buFont typeface="Arial" panose="020B0604020202020204" pitchFamily="34" charset="0"/>
              <a:buChar char="•"/>
            </a:pPr>
            <a:r>
              <a:rPr lang="en-US" sz="1200" b="0" i="0" dirty="0">
                <a:effectLst/>
              </a:rPr>
              <a:t>Sec</a:t>
            </a:r>
          </a:p>
          <a:p>
            <a:pPr marL="742950" lvl="1" indent="-285750" algn="l">
              <a:buFont typeface="Arial" panose="020B0604020202020204" pitchFamily="34" charset="0"/>
              <a:buChar char="•"/>
            </a:pPr>
            <a:r>
              <a:rPr lang="en-US" sz="1200" b="0" i="0" dirty="0" err="1">
                <a:effectLst/>
              </a:rPr>
              <a:t>Subdiv</a:t>
            </a:r>
            <a:endParaRPr lang="en-US" sz="1200" b="0" i="0" dirty="0">
              <a:effectLst/>
            </a:endParaRPr>
          </a:p>
          <a:p>
            <a:pPr marL="742950" lvl="1" indent="-285750" algn="l">
              <a:buFont typeface="Arial" panose="020B0604020202020204" pitchFamily="34" charset="0"/>
              <a:buChar char="•"/>
            </a:pPr>
            <a:r>
              <a:rPr lang="en-US" sz="1200" b="0" i="0" dirty="0" err="1">
                <a:effectLst/>
              </a:rPr>
              <a:t>LandmarkLocation</a:t>
            </a:r>
            <a:endParaRPr lang="en-US" sz="1200" b="0" i="0" dirty="0">
              <a:effectLst/>
            </a:endParaRPr>
          </a:p>
          <a:p>
            <a:pPr marL="742950" lvl="1" indent="-285750" algn="l">
              <a:buFont typeface="Arial" panose="020B0604020202020204" pitchFamily="34" charset="0"/>
              <a:buChar char="•"/>
            </a:pPr>
            <a:r>
              <a:rPr lang="en-US" sz="1200" b="0" i="0" dirty="0" err="1">
                <a:effectLst/>
              </a:rPr>
              <a:t>RegUseZone</a:t>
            </a:r>
            <a:endParaRPr lang="en-US" sz="1200" b="0" i="0" dirty="0">
              <a:effectLst/>
            </a:endParaRPr>
          </a:p>
          <a:p>
            <a:pPr marL="742950" lvl="1" indent="-285750" algn="l">
              <a:buFont typeface="Arial" panose="020B0604020202020204" pitchFamily="34" charset="0"/>
              <a:buChar char="•"/>
            </a:pPr>
            <a:r>
              <a:rPr lang="en-US" sz="1200" b="0" i="0" dirty="0" err="1">
                <a:effectLst/>
              </a:rPr>
              <a:t>RegUseRestriction</a:t>
            </a:r>
            <a:endParaRPr lang="en-US" sz="1200" b="0" i="0" dirty="0">
              <a:effectLst/>
            </a:endParaRPr>
          </a:p>
          <a:p>
            <a:pPr marL="742950" lvl="1" indent="-285750" algn="l">
              <a:buFont typeface="Arial" panose="020B0604020202020204" pitchFamily="34" charset="0"/>
              <a:buChar char="•"/>
            </a:pPr>
            <a:r>
              <a:rPr lang="en-US" sz="1200" b="0" i="0" dirty="0" err="1">
                <a:effectLst/>
              </a:rPr>
              <a:t>Industrial_Restriction</a:t>
            </a:r>
            <a:endParaRPr lang="en-US" sz="1200" b="0" i="0" dirty="0">
              <a:effectLst/>
            </a:endParaRPr>
          </a:p>
          <a:p>
            <a:pPr marL="742950" lvl="1" indent="-285750" algn="l">
              <a:buFont typeface="Arial" panose="020B0604020202020204" pitchFamily="34" charset="0"/>
              <a:buChar char="•"/>
            </a:pPr>
            <a:r>
              <a:rPr lang="en-US" sz="1200" b="0" i="0" dirty="0" err="1">
                <a:effectLst/>
              </a:rPr>
              <a:t>Ign_DateTime</a:t>
            </a:r>
            <a:endParaRPr lang="en-US" sz="1200" b="0" i="0" dirty="0">
              <a:effectLst/>
            </a:endParaRPr>
          </a:p>
          <a:p>
            <a:pPr marL="742950" lvl="1" indent="-285750" algn="l">
              <a:buFont typeface="Arial" panose="020B0604020202020204" pitchFamily="34" charset="0"/>
              <a:buChar char="•"/>
            </a:pPr>
            <a:r>
              <a:rPr lang="en-US" sz="1200" b="0" i="0" dirty="0" err="1">
                <a:effectLst/>
              </a:rPr>
              <a:t>ReportDateTime</a:t>
            </a:r>
            <a:endParaRPr lang="en-US" sz="1200" b="0" i="0" dirty="0">
              <a:effectLst/>
            </a:endParaRPr>
          </a:p>
          <a:p>
            <a:pPr marL="742950" lvl="1" indent="-285750" algn="l">
              <a:buFont typeface="Arial" panose="020B0604020202020204" pitchFamily="34" charset="0"/>
              <a:buChar char="•"/>
            </a:pPr>
            <a:r>
              <a:rPr lang="en-US" sz="1200" b="0" i="0" dirty="0" err="1">
                <a:effectLst/>
              </a:rPr>
              <a:t>Discover_DateTime</a:t>
            </a:r>
            <a:endParaRPr lang="en-US" sz="1200" b="0" i="0" dirty="0">
              <a:effectLst/>
            </a:endParaRPr>
          </a:p>
          <a:p>
            <a:pPr marL="742950" lvl="1" indent="-285750" algn="l">
              <a:buFont typeface="Arial" panose="020B0604020202020204" pitchFamily="34" charset="0"/>
              <a:buChar char="•"/>
            </a:pPr>
            <a:r>
              <a:rPr lang="en-US" sz="1200" b="0" i="0" dirty="0" err="1">
                <a:effectLst/>
              </a:rPr>
              <a:t>Control_DateTime</a:t>
            </a:r>
            <a:endParaRPr lang="en-US" sz="1200" b="0" i="0" dirty="0">
              <a:effectLst/>
            </a:endParaRPr>
          </a:p>
          <a:p>
            <a:pPr marL="742950" lvl="1" indent="-285750" algn="l">
              <a:buFont typeface="Arial" panose="020B0604020202020204" pitchFamily="34" charset="0"/>
              <a:buChar char="•"/>
            </a:pPr>
            <a:r>
              <a:rPr lang="en-US" sz="1200" b="0" i="0" dirty="0" err="1">
                <a:effectLst/>
              </a:rPr>
              <a:t>CreationDate</a:t>
            </a:r>
            <a:endParaRPr lang="en-US" sz="1200" b="0" i="0" dirty="0">
              <a:effectLst/>
            </a:endParaRPr>
          </a:p>
          <a:p>
            <a:pPr marL="742950" lvl="1" indent="-285750" algn="l">
              <a:buFont typeface="Arial" panose="020B0604020202020204" pitchFamily="34" charset="0"/>
              <a:buChar char="•"/>
            </a:pPr>
            <a:r>
              <a:rPr lang="en-US" sz="1200" b="0" i="0" dirty="0" err="1">
                <a:effectLst/>
              </a:rPr>
              <a:t>ModifiedDate</a:t>
            </a:r>
            <a:endParaRPr lang="en-US" sz="1200" b="0" i="0" dirty="0">
              <a:effectLst/>
            </a:endParaRPr>
          </a:p>
          <a:p>
            <a:pPr marL="742950" lvl="1" indent="-285750" algn="l">
              <a:buFont typeface="Arial" panose="020B0604020202020204" pitchFamily="34" charset="0"/>
              <a:buChar char="•"/>
            </a:pPr>
            <a:r>
              <a:rPr lang="en-US" sz="1200" b="0" i="0" dirty="0" err="1">
                <a:effectLst/>
              </a:rPr>
              <a:t>DistrictCode</a:t>
            </a:r>
            <a:endParaRPr lang="en-US" sz="1200" b="0" i="0" dirty="0">
              <a:effectLst/>
            </a:endParaRPr>
          </a:p>
          <a:p>
            <a:pPr marL="742950" lvl="1" indent="-285750" algn="l">
              <a:buFont typeface="Arial" panose="020B0604020202020204" pitchFamily="34" charset="0"/>
              <a:buChar char="•"/>
            </a:pPr>
            <a:r>
              <a:rPr lang="en-US" sz="1200" b="0" i="0" dirty="0" err="1">
                <a:effectLst/>
              </a:rPr>
              <a:t>UnitCode</a:t>
            </a:r>
            <a:endParaRPr lang="en-US" sz="1200" b="0" i="0" dirty="0">
              <a:effectLst/>
            </a:endParaRPr>
          </a:p>
          <a:p>
            <a:pPr marL="742950" lvl="1" indent="-285750" algn="l">
              <a:buFont typeface="Arial" panose="020B0604020202020204" pitchFamily="34" charset="0"/>
              <a:buChar char="•"/>
            </a:pPr>
            <a:r>
              <a:rPr lang="en-US" sz="1200" b="0" i="0" dirty="0" err="1">
                <a:effectLst/>
              </a:rPr>
              <a:t>DistFireNumber</a:t>
            </a:r>
            <a:endParaRPr lang="en-US" sz="1200" b="0" i="0" dirty="0">
              <a:effectLst/>
            </a:endParaRPr>
          </a:p>
          <a:p>
            <a:pPr lvl="1" algn="l"/>
            <a:endParaRPr lang="en-US" sz="1200" b="0" i="0" dirty="0">
              <a:effectLst/>
            </a:endParaRPr>
          </a:p>
          <a:p>
            <a:pPr marL="285750" indent="-285750" algn="l">
              <a:buFont typeface="Arial" panose="020B0604020202020204" pitchFamily="34" charset="0"/>
              <a:buChar char="•"/>
            </a:pPr>
            <a:r>
              <a:rPr lang="en-US" sz="1200" b="0" i="0" dirty="0">
                <a:effectLst/>
              </a:rPr>
              <a:t>Rename columns </a:t>
            </a:r>
            <a:r>
              <a:rPr lang="en-US" sz="1200" b="0" i="0" dirty="0" err="1">
                <a:effectLst/>
              </a:rPr>
              <a:t>Lat_DD</a:t>
            </a:r>
            <a:r>
              <a:rPr lang="en-US" sz="1200" b="0" i="0" dirty="0">
                <a:effectLst/>
              </a:rPr>
              <a:t> to Latitude and </a:t>
            </a:r>
            <a:r>
              <a:rPr lang="en-US" sz="1200" b="0" i="0" dirty="0" err="1">
                <a:effectLst/>
              </a:rPr>
              <a:t>Long_DD</a:t>
            </a:r>
            <a:r>
              <a:rPr lang="en-US" sz="1200" b="0" i="0" dirty="0">
                <a:effectLst/>
              </a:rPr>
              <a:t> to Longitude.</a:t>
            </a:r>
          </a:p>
        </p:txBody>
      </p:sp>
      <p:pic>
        <p:nvPicPr>
          <p:cNvPr id="4" name="Picture 3">
            <a:extLst>
              <a:ext uri="{FF2B5EF4-FFF2-40B4-BE49-F238E27FC236}">
                <a16:creationId xmlns:a16="http://schemas.microsoft.com/office/drawing/2014/main" id="{D7DA1C33-2FDC-9768-FD16-0DCF2505CDA3}"/>
              </a:ext>
            </a:extLst>
          </p:cNvPr>
          <p:cNvPicPr>
            <a:picLocks noChangeAspect="1"/>
          </p:cNvPicPr>
          <p:nvPr/>
        </p:nvPicPr>
        <p:blipFill>
          <a:blip r:embed="rId3"/>
          <a:stretch>
            <a:fillRect/>
          </a:stretch>
        </p:blipFill>
        <p:spPr>
          <a:xfrm>
            <a:off x="5765238" y="5245115"/>
            <a:ext cx="5962788" cy="796259"/>
          </a:xfrm>
          <a:prstGeom prst="rect">
            <a:avLst/>
          </a:prstGeom>
        </p:spPr>
      </p:pic>
    </p:spTree>
    <p:extLst>
      <p:ext uri="{BB962C8B-B14F-4D97-AF65-F5344CB8AC3E}">
        <p14:creationId xmlns:p14="http://schemas.microsoft.com/office/powerpoint/2010/main" val="789787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E4ABCD2B-6D50-DED8-ABC1-89DF9AD87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920" y="1562050"/>
            <a:ext cx="6664960" cy="4502190"/>
          </a:xfrm>
          <a:prstGeom prst="rect">
            <a:avLst/>
          </a:prstGeom>
        </p:spPr>
      </p:pic>
      <p:pic>
        <p:nvPicPr>
          <p:cNvPr id="7" name="Picture 6" descr="Table&#10;&#10;Description automatically generated">
            <a:extLst>
              <a:ext uri="{FF2B5EF4-FFF2-40B4-BE49-F238E27FC236}">
                <a16:creationId xmlns:a16="http://schemas.microsoft.com/office/drawing/2014/main" id="{4772E11B-78C7-7521-3A28-67911A3D3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520" y="1554824"/>
            <a:ext cx="4368800" cy="4509416"/>
          </a:xfrm>
          <a:prstGeom prst="rect">
            <a:avLst/>
          </a:prstGeom>
        </p:spPr>
      </p:pic>
      <p:sp>
        <p:nvSpPr>
          <p:cNvPr id="9" name="TextBox 8">
            <a:extLst>
              <a:ext uri="{FF2B5EF4-FFF2-40B4-BE49-F238E27FC236}">
                <a16:creationId xmlns:a16="http://schemas.microsoft.com/office/drawing/2014/main" id="{A4ADF03D-142F-BEC4-5F97-6C87FAFA1BF0}"/>
              </a:ext>
            </a:extLst>
          </p:cNvPr>
          <p:cNvSpPr txBox="1"/>
          <p:nvPr/>
        </p:nvSpPr>
        <p:spPr>
          <a:xfrm>
            <a:off x="2214245" y="6093360"/>
            <a:ext cx="6096000" cy="923330"/>
          </a:xfrm>
          <a:prstGeom prst="rect">
            <a:avLst/>
          </a:prstGeom>
          <a:noFill/>
        </p:spPr>
        <p:txBody>
          <a:bodyPr wrap="square">
            <a:spAutoFit/>
          </a:bodyPr>
          <a:lstStyle/>
          <a:p>
            <a:pPr algn="l"/>
            <a:r>
              <a:rPr lang="en-US" dirty="0">
                <a:effectLst/>
              </a:rPr>
              <a:t>23490 rows × 18 columns</a:t>
            </a:r>
          </a:p>
          <a:p>
            <a:br>
              <a:rPr lang="en-US" b="0" i="0" dirty="0">
                <a:effectLst/>
                <a:latin typeface="Helvetica Neue"/>
              </a:rPr>
            </a:br>
            <a:endParaRPr lang="en-US" dirty="0"/>
          </a:p>
        </p:txBody>
      </p:sp>
      <p:sp>
        <p:nvSpPr>
          <p:cNvPr id="11" name="Title 1">
            <a:extLst>
              <a:ext uri="{FF2B5EF4-FFF2-40B4-BE49-F238E27FC236}">
                <a16:creationId xmlns:a16="http://schemas.microsoft.com/office/drawing/2014/main" id="{717AAA50-A5B6-6A83-B8FB-AF7F9B3F41B8}"/>
              </a:ext>
            </a:extLst>
          </p:cNvPr>
          <p:cNvSpPr txBox="1">
            <a:spLocks/>
          </p:cNvSpPr>
          <p:nvPr/>
        </p:nvSpPr>
        <p:spPr>
          <a:xfrm>
            <a:off x="927948" y="609600"/>
            <a:ext cx="5168052" cy="1117600"/>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Data Cleaning</a:t>
            </a:r>
            <a:endParaRPr lang="en-US" dirty="0"/>
          </a:p>
        </p:txBody>
      </p:sp>
    </p:spTree>
    <p:extLst>
      <p:ext uri="{BB962C8B-B14F-4D97-AF65-F5344CB8AC3E}">
        <p14:creationId xmlns:p14="http://schemas.microsoft.com/office/powerpoint/2010/main" val="3978492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0DC4-F5CC-84AD-904C-A6E6F73DAB59}"/>
              </a:ext>
            </a:extLst>
          </p:cNvPr>
          <p:cNvSpPr txBox="1">
            <a:spLocks/>
          </p:cNvSpPr>
          <p:nvPr/>
        </p:nvSpPr>
        <p:spPr>
          <a:xfrm>
            <a:off x="927948" y="609600"/>
            <a:ext cx="5168052" cy="1117600"/>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Cleaning</a:t>
            </a:r>
          </a:p>
        </p:txBody>
      </p:sp>
      <p:sp>
        <p:nvSpPr>
          <p:cNvPr id="4" name="TextBox 3">
            <a:extLst>
              <a:ext uri="{FF2B5EF4-FFF2-40B4-BE49-F238E27FC236}">
                <a16:creationId xmlns:a16="http://schemas.microsoft.com/office/drawing/2014/main" id="{D5727F00-A0E3-5219-5F1A-2B81376B66E9}"/>
              </a:ext>
            </a:extLst>
          </p:cNvPr>
          <p:cNvSpPr txBox="1"/>
          <p:nvPr/>
        </p:nvSpPr>
        <p:spPr>
          <a:xfrm>
            <a:off x="463974" y="1444429"/>
            <a:ext cx="6096000" cy="369332"/>
          </a:xfrm>
          <a:prstGeom prst="rect">
            <a:avLst/>
          </a:prstGeom>
          <a:noFill/>
        </p:spPr>
        <p:txBody>
          <a:bodyPr wrap="square">
            <a:spAutoFit/>
          </a:bodyPr>
          <a:lstStyle/>
          <a:p>
            <a:pPr algn="l"/>
            <a:r>
              <a:rPr lang="en-US" b="0" dirty="0">
                <a:effectLst/>
              </a:rPr>
              <a:t>Check </a:t>
            </a:r>
            <a:r>
              <a:rPr lang="en-US" b="0" dirty="0" err="1">
                <a:effectLst/>
              </a:rPr>
              <a:t>NaN</a:t>
            </a:r>
            <a:r>
              <a:rPr lang="en-US" b="0" dirty="0">
                <a:effectLst/>
              </a:rPr>
              <a:t> values for Latitude</a:t>
            </a:r>
            <a:endParaRPr lang="en-US" dirty="0"/>
          </a:p>
        </p:txBody>
      </p:sp>
      <p:pic>
        <p:nvPicPr>
          <p:cNvPr id="6" name="Picture 5">
            <a:extLst>
              <a:ext uri="{FF2B5EF4-FFF2-40B4-BE49-F238E27FC236}">
                <a16:creationId xmlns:a16="http://schemas.microsoft.com/office/drawing/2014/main" id="{844E44F5-2B23-B7E1-A74A-B7D3833BB762}"/>
              </a:ext>
            </a:extLst>
          </p:cNvPr>
          <p:cNvPicPr>
            <a:picLocks noChangeAspect="1"/>
          </p:cNvPicPr>
          <p:nvPr/>
        </p:nvPicPr>
        <p:blipFill rotWithShape="1">
          <a:blip r:embed="rId3">
            <a:extLst>
              <a:ext uri="{28A0092B-C50C-407E-A947-70E740481C1C}">
                <a14:useLocalDpi xmlns:a14="http://schemas.microsoft.com/office/drawing/2010/main" val="0"/>
              </a:ext>
            </a:extLst>
          </a:blip>
          <a:srcRect t="21681" b="6270"/>
          <a:stretch/>
        </p:blipFill>
        <p:spPr>
          <a:xfrm>
            <a:off x="372452" y="1803647"/>
            <a:ext cx="3789973" cy="265328"/>
          </a:xfrm>
          <a:prstGeom prst="rect">
            <a:avLst/>
          </a:prstGeom>
        </p:spPr>
      </p:pic>
      <p:pic>
        <p:nvPicPr>
          <p:cNvPr id="8" name="Picture 7" descr="Table&#10;&#10;Description automatically generated">
            <a:extLst>
              <a:ext uri="{FF2B5EF4-FFF2-40B4-BE49-F238E27FC236}">
                <a16:creationId xmlns:a16="http://schemas.microsoft.com/office/drawing/2014/main" id="{FA51C033-1FC9-149F-72CB-E48C05834C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4546" y="2231984"/>
            <a:ext cx="5540079" cy="3224530"/>
          </a:xfrm>
          <a:prstGeom prst="rect">
            <a:avLst/>
          </a:prstGeom>
        </p:spPr>
      </p:pic>
      <p:pic>
        <p:nvPicPr>
          <p:cNvPr id="10" name="Picture 9" descr="Table&#10;&#10;Description automatically generated">
            <a:extLst>
              <a:ext uri="{FF2B5EF4-FFF2-40B4-BE49-F238E27FC236}">
                <a16:creationId xmlns:a16="http://schemas.microsoft.com/office/drawing/2014/main" id="{743EC200-3429-6FA7-4EEC-679F7E2EDF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2563" y="2221503"/>
            <a:ext cx="3700566" cy="3235011"/>
          </a:xfrm>
          <a:prstGeom prst="rect">
            <a:avLst/>
          </a:prstGeom>
        </p:spPr>
      </p:pic>
      <p:pic>
        <p:nvPicPr>
          <p:cNvPr id="12" name="Picture 11">
            <a:extLst>
              <a:ext uri="{FF2B5EF4-FFF2-40B4-BE49-F238E27FC236}">
                <a16:creationId xmlns:a16="http://schemas.microsoft.com/office/drawing/2014/main" id="{5FD046D2-DD1F-ED04-30F3-14330C42C037}"/>
              </a:ext>
            </a:extLst>
          </p:cNvPr>
          <p:cNvPicPr>
            <a:picLocks noChangeAspect="1"/>
          </p:cNvPicPr>
          <p:nvPr/>
        </p:nvPicPr>
        <p:blipFill rotWithShape="1">
          <a:blip r:embed="rId6">
            <a:extLst>
              <a:ext uri="{28A0092B-C50C-407E-A947-70E740481C1C}">
                <a14:useLocalDpi xmlns:a14="http://schemas.microsoft.com/office/drawing/2010/main" val="0"/>
              </a:ext>
            </a:extLst>
          </a:blip>
          <a:srcRect t="15713"/>
          <a:stretch/>
        </p:blipFill>
        <p:spPr>
          <a:xfrm>
            <a:off x="463974" y="5969123"/>
            <a:ext cx="4607031" cy="372287"/>
          </a:xfrm>
          <a:prstGeom prst="rect">
            <a:avLst/>
          </a:prstGeom>
        </p:spPr>
      </p:pic>
      <p:sp>
        <p:nvSpPr>
          <p:cNvPr id="16" name="TextBox 15">
            <a:extLst>
              <a:ext uri="{FF2B5EF4-FFF2-40B4-BE49-F238E27FC236}">
                <a16:creationId xmlns:a16="http://schemas.microsoft.com/office/drawing/2014/main" id="{1DA8CF5F-8F17-DABC-FB8A-6AAF3FA46A19}"/>
              </a:ext>
            </a:extLst>
          </p:cNvPr>
          <p:cNvSpPr txBox="1"/>
          <p:nvPr/>
        </p:nvSpPr>
        <p:spPr>
          <a:xfrm>
            <a:off x="6962563" y="5907515"/>
            <a:ext cx="3700566" cy="923330"/>
          </a:xfrm>
          <a:prstGeom prst="rect">
            <a:avLst/>
          </a:prstGeom>
          <a:noFill/>
        </p:spPr>
        <p:txBody>
          <a:bodyPr wrap="square">
            <a:spAutoFit/>
          </a:bodyPr>
          <a:lstStyle/>
          <a:p>
            <a:pPr algn="l"/>
            <a:r>
              <a:rPr lang="en-US" dirty="0">
                <a:effectLst/>
              </a:rPr>
              <a:t>23480 rows × 18 columns</a:t>
            </a:r>
          </a:p>
          <a:p>
            <a:br>
              <a:rPr lang="en-US" b="0" i="0" dirty="0">
                <a:effectLst/>
                <a:latin typeface="Helvetica Neue"/>
              </a:rPr>
            </a:br>
            <a:endParaRPr lang="en-US" dirty="0"/>
          </a:p>
        </p:txBody>
      </p:sp>
      <p:sp>
        <p:nvSpPr>
          <p:cNvPr id="17" name="Arrow: Right 16">
            <a:extLst>
              <a:ext uri="{FF2B5EF4-FFF2-40B4-BE49-F238E27FC236}">
                <a16:creationId xmlns:a16="http://schemas.microsoft.com/office/drawing/2014/main" id="{42D8935E-1AA3-140A-11E4-24D8D27FD15A}"/>
              </a:ext>
            </a:extLst>
          </p:cNvPr>
          <p:cNvSpPr/>
          <p:nvPr/>
        </p:nvSpPr>
        <p:spPr>
          <a:xfrm>
            <a:off x="5358158" y="6019521"/>
            <a:ext cx="1317251" cy="146690"/>
          </a:xfrm>
          <a:prstGeom prst="rightArrow">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BEF9D82-D6DA-7F07-065D-149C79828F0E}"/>
              </a:ext>
            </a:extLst>
          </p:cNvPr>
          <p:cNvSpPr txBox="1"/>
          <p:nvPr/>
        </p:nvSpPr>
        <p:spPr>
          <a:xfrm>
            <a:off x="5229438" y="5538183"/>
            <a:ext cx="2049991" cy="369332"/>
          </a:xfrm>
          <a:prstGeom prst="rect">
            <a:avLst/>
          </a:prstGeom>
          <a:noFill/>
        </p:spPr>
        <p:txBody>
          <a:bodyPr wrap="square">
            <a:spAutoFit/>
          </a:bodyPr>
          <a:lstStyle/>
          <a:p>
            <a:pPr algn="l"/>
            <a:r>
              <a:rPr lang="en-US" dirty="0">
                <a:effectLst/>
              </a:rPr>
              <a:t>Drop 10 rows</a:t>
            </a:r>
          </a:p>
        </p:txBody>
      </p:sp>
    </p:spTree>
    <p:extLst>
      <p:ext uri="{BB962C8B-B14F-4D97-AF65-F5344CB8AC3E}">
        <p14:creationId xmlns:p14="http://schemas.microsoft.com/office/powerpoint/2010/main" val="2405974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E27BF0-71B9-C4EF-0D56-96DA1DBE6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0807" y="703829"/>
            <a:ext cx="5054600" cy="387350"/>
          </a:xfrm>
          <a:prstGeom prst="rect">
            <a:avLst/>
          </a:prstGeom>
        </p:spPr>
      </p:pic>
      <p:pic>
        <p:nvPicPr>
          <p:cNvPr id="5" name="Picture 4" descr="Table&#10;&#10;Description automatically generated">
            <a:extLst>
              <a:ext uri="{FF2B5EF4-FFF2-40B4-BE49-F238E27FC236}">
                <a16:creationId xmlns:a16="http://schemas.microsoft.com/office/drawing/2014/main" id="{2679F1CC-E117-D479-7290-B0F15F2A73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01" y="1410141"/>
            <a:ext cx="6688479" cy="4458986"/>
          </a:xfrm>
          <a:prstGeom prst="rect">
            <a:avLst/>
          </a:prstGeom>
        </p:spPr>
      </p:pic>
      <p:pic>
        <p:nvPicPr>
          <p:cNvPr id="7" name="Picture 6">
            <a:extLst>
              <a:ext uri="{FF2B5EF4-FFF2-40B4-BE49-F238E27FC236}">
                <a16:creationId xmlns:a16="http://schemas.microsoft.com/office/drawing/2014/main" id="{68195463-B661-6977-4349-9565CE2C34A5}"/>
              </a:ext>
            </a:extLst>
          </p:cNvPr>
          <p:cNvPicPr>
            <a:picLocks noChangeAspect="1"/>
          </p:cNvPicPr>
          <p:nvPr/>
        </p:nvPicPr>
        <p:blipFill rotWithShape="1">
          <a:blip r:embed="rId4">
            <a:extLst>
              <a:ext uri="{28A0092B-C50C-407E-A947-70E740481C1C}">
                <a14:useLocalDpi xmlns:a14="http://schemas.microsoft.com/office/drawing/2010/main" val="0"/>
              </a:ext>
            </a:extLst>
          </a:blip>
          <a:srcRect t="15277"/>
          <a:stretch/>
        </p:blipFill>
        <p:spPr>
          <a:xfrm>
            <a:off x="1701800" y="6154171"/>
            <a:ext cx="8788400" cy="387351"/>
          </a:xfrm>
          <a:prstGeom prst="rect">
            <a:avLst/>
          </a:prstGeom>
        </p:spPr>
      </p:pic>
      <p:sp>
        <p:nvSpPr>
          <p:cNvPr id="8" name="Title 1">
            <a:extLst>
              <a:ext uri="{FF2B5EF4-FFF2-40B4-BE49-F238E27FC236}">
                <a16:creationId xmlns:a16="http://schemas.microsoft.com/office/drawing/2014/main" id="{E2EAFCC6-3ECD-D129-4B5B-39E60B735CC5}"/>
              </a:ext>
            </a:extLst>
          </p:cNvPr>
          <p:cNvSpPr txBox="1">
            <a:spLocks/>
          </p:cNvSpPr>
          <p:nvPr/>
        </p:nvSpPr>
        <p:spPr>
          <a:xfrm>
            <a:off x="927948" y="297084"/>
            <a:ext cx="5168052" cy="1117600"/>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Cleaning</a:t>
            </a:r>
          </a:p>
        </p:txBody>
      </p:sp>
      <p:sp>
        <p:nvSpPr>
          <p:cNvPr id="9" name="TextBox 8">
            <a:extLst>
              <a:ext uri="{FF2B5EF4-FFF2-40B4-BE49-F238E27FC236}">
                <a16:creationId xmlns:a16="http://schemas.microsoft.com/office/drawing/2014/main" id="{E02E6C8A-6E32-A8B4-891D-25E5902628F5}"/>
              </a:ext>
            </a:extLst>
          </p:cNvPr>
          <p:cNvSpPr txBox="1"/>
          <p:nvPr/>
        </p:nvSpPr>
        <p:spPr>
          <a:xfrm>
            <a:off x="563141" y="1022791"/>
            <a:ext cx="6096000" cy="369332"/>
          </a:xfrm>
          <a:prstGeom prst="rect">
            <a:avLst/>
          </a:prstGeom>
          <a:noFill/>
        </p:spPr>
        <p:txBody>
          <a:bodyPr wrap="square">
            <a:spAutoFit/>
          </a:bodyPr>
          <a:lstStyle/>
          <a:p>
            <a:pPr algn="l"/>
            <a:r>
              <a:rPr lang="en-US" b="0" dirty="0">
                <a:effectLst/>
              </a:rPr>
              <a:t>Check </a:t>
            </a:r>
            <a:r>
              <a:rPr lang="en-US" b="0" dirty="0" err="1">
                <a:effectLst/>
              </a:rPr>
              <a:t>NaN</a:t>
            </a:r>
            <a:r>
              <a:rPr lang="en-US" b="0" dirty="0">
                <a:effectLst/>
              </a:rPr>
              <a:t> values for </a:t>
            </a:r>
            <a:r>
              <a:rPr lang="en-US" b="0" dirty="0" err="1">
                <a:effectLst/>
              </a:rPr>
              <a:t>EstTotalAcres</a:t>
            </a:r>
            <a:endParaRPr lang="en-US" dirty="0"/>
          </a:p>
        </p:txBody>
      </p:sp>
      <p:sp>
        <p:nvSpPr>
          <p:cNvPr id="10" name="TextBox 9">
            <a:extLst>
              <a:ext uri="{FF2B5EF4-FFF2-40B4-BE49-F238E27FC236}">
                <a16:creationId xmlns:a16="http://schemas.microsoft.com/office/drawing/2014/main" id="{E02C54C9-E6E4-C233-8D48-2AFE2EDC57FD}"/>
              </a:ext>
            </a:extLst>
          </p:cNvPr>
          <p:cNvSpPr txBox="1"/>
          <p:nvPr/>
        </p:nvSpPr>
        <p:spPr>
          <a:xfrm>
            <a:off x="7643880" y="2828835"/>
            <a:ext cx="3645443" cy="1200329"/>
          </a:xfrm>
          <a:prstGeom prst="rect">
            <a:avLst/>
          </a:prstGeom>
          <a:noFill/>
        </p:spPr>
        <p:txBody>
          <a:bodyPr wrap="square">
            <a:spAutoFit/>
          </a:bodyPr>
          <a:lstStyle/>
          <a:p>
            <a:pPr algn="l"/>
            <a:r>
              <a:rPr lang="en-US" b="0" dirty="0">
                <a:effectLst/>
              </a:rPr>
              <a:t>Group each fire into their size class</a:t>
            </a:r>
          </a:p>
          <a:p>
            <a:pPr algn="l"/>
            <a:endParaRPr lang="en-US" b="0" dirty="0">
              <a:effectLst/>
            </a:endParaRPr>
          </a:p>
          <a:p>
            <a:pPr algn="l"/>
            <a:r>
              <a:rPr lang="en-US" b="0" dirty="0">
                <a:effectLst/>
              </a:rPr>
              <a:t>Fill </a:t>
            </a:r>
            <a:r>
              <a:rPr lang="en-US" b="0" dirty="0" err="1">
                <a:effectLst/>
              </a:rPr>
              <a:t>NaN</a:t>
            </a:r>
            <a:r>
              <a:rPr lang="en-US" b="0" dirty="0">
                <a:effectLst/>
              </a:rPr>
              <a:t> values with the mean of each class size</a:t>
            </a:r>
            <a:endParaRPr lang="en-US" dirty="0"/>
          </a:p>
        </p:txBody>
      </p:sp>
    </p:spTree>
    <p:extLst>
      <p:ext uri="{BB962C8B-B14F-4D97-AF65-F5344CB8AC3E}">
        <p14:creationId xmlns:p14="http://schemas.microsoft.com/office/powerpoint/2010/main" val="3398821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lose-up of a weather vane">
            <a:extLst>
              <a:ext uri="{FF2B5EF4-FFF2-40B4-BE49-F238E27FC236}">
                <a16:creationId xmlns:a16="http://schemas.microsoft.com/office/drawing/2014/main" id="{B3549E87-1C43-DBAF-339F-91755AE29B43}"/>
              </a:ext>
            </a:extLst>
          </p:cNvPr>
          <p:cNvPicPr>
            <a:picLocks noChangeAspect="1"/>
          </p:cNvPicPr>
          <p:nvPr/>
        </p:nvPicPr>
        <p:blipFill rotWithShape="1">
          <a:blip r:embed="rId2">
            <a:alphaModFix amt="25000"/>
          </a:blip>
          <a:srcRect t="15730"/>
          <a:stretch/>
        </p:blipFill>
        <p:spPr>
          <a:xfrm>
            <a:off x="0" y="0"/>
            <a:ext cx="12191980" cy="6857990"/>
          </a:xfrm>
          <a:prstGeom prst="rect">
            <a:avLst/>
          </a:prstGeom>
        </p:spPr>
      </p:pic>
      <p:sp>
        <p:nvSpPr>
          <p:cNvPr id="3" name="Title 1">
            <a:extLst>
              <a:ext uri="{FF2B5EF4-FFF2-40B4-BE49-F238E27FC236}">
                <a16:creationId xmlns:a16="http://schemas.microsoft.com/office/drawing/2014/main" id="{198275EF-4950-071A-FE4E-1D2E92E29457}"/>
              </a:ext>
            </a:extLst>
          </p:cNvPr>
          <p:cNvSpPr txBox="1">
            <a:spLocks/>
          </p:cNvSpPr>
          <p:nvPr/>
        </p:nvSpPr>
        <p:spPr>
          <a:xfrm>
            <a:off x="919119" y="185057"/>
            <a:ext cx="10353762" cy="970450"/>
          </a:xfrm>
          <a:prstGeom prst="rect">
            <a:avLst/>
          </a:prstGeom>
        </p:spPr>
        <p:txBody>
          <a:bodyPr vert="horz" lIns="91440" tIns="45720" rIns="91440" bIns="45720" rtlCol="0" anchor="ctr">
            <a:normAutofit/>
          </a:bodyPr>
          <a:lstStyle>
            <a:lvl1pPr marL="342900" indent="-306000" algn="ctr" defTabSz="457200" rtl="0" eaLnBrk="1" latinLnBrk="0" hangingPunct="1">
              <a:spcBef>
                <a:spcPct val="0"/>
              </a:spcBef>
              <a:spcAft>
                <a:spcPts val="600"/>
              </a:spcAft>
              <a:buClr>
                <a:schemeClr val="tx2"/>
              </a:buClr>
              <a:buSzPct val="70000"/>
              <a:buFont typeface="Wingdings 2" charset="2"/>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Information About Each Area Of Oregon</a:t>
            </a:r>
          </a:p>
        </p:txBody>
      </p:sp>
      <p:sp>
        <p:nvSpPr>
          <p:cNvPr id="6" name="TextBox 5">
            <a:extLst>
              <a:ext uri="{FF2B5EF4-FFF2-40B4-BE49-F238E27FC236}">
                <a16:creationId xmlns:a16="http://schemas.microsoft.com/office/drawing/2014/main" id="{1515BD03-6BC6-928F-617F-4A8CF356BC02}"/>
              </a:ext>
            </a:extLst>
          </p:cNvPr>
          <p:cNvSpPr txBox="1"/>
          <p:nvPr/>
        </p:nvSpPr>
        <p:spPr>
          <a:xfrm>
            <a:off x="1387413" y="1447514"/>
            <a:ext cx="7640316" cy="1597360"/>
          </a:xfrm>
          <a:prstGeom prst="rect">
            <a:avLst/>
          </a:prstGeom>
          <a:noFill/>
        </p:spPr>
        <p:txBody>
          <a:bodyPr wrap="square">
            <a:spAutoFit/>
          </a:bodyPr>
          <a:lstStyle/>
          <a:p>
            <a:pPr>
              <a:spcBef>
                <a:spcPct val="20000"/>
              </a:spcBef>
              <a:spcAft>
                <a:spcPts val="600"/>
              </a:spcAft>
              <a:buClr>
                <a:schemeClr val="tx2"/>
              </a:buClr>
              <a:buSzPct val="70000"/>
            </a:pPr>
            <a:r>
              <a:rPr lang="en-US"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1. How many total fires occurred in each area?</a:t>
            </a:r>
          </a:p>
          <a:p>
            <a:pPr>
              <a:spcBef>
                <a:spcPct val="20000"/>
              </a:spcBef>
              <a:spcAft>
                <a:spcPts val="600"/>
              </a:spcAft>
              <a:buClr>
                <a:schemeClr val="tx2"/>
              </a:buClr>
              <a:buSzPct val="70000"/>
            </a:pPr>
            <a:r>
              <a:rPr lang="en-US"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2. What area has experienced the greatest number of fires?</a:t>
            </a:r>
          </a:p>
          <a:p>
            <a:pPr>
              <a:spcBef>
                <a:spcPct val="20000"/>
              </a:spcBef>
              <a:spcAft>
                <a:spcPts val="600"/>
              </a:spcAft>
              <a:buClr>
                <a:schemeClr val="tx2"/>
              </a:buClr>
              <a:buSzPct val="70000"/>
            </a:pPr>
            <a:r>
              <a:rPr lang="en-US"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3. What are the total estimated total acres burned in each area?</a:t>
            </a:r>
          </a:p>
          <a:p>
            <a:pPr>
              <a:spcBef>
                <a:spcPct val="20000"/>
              </a:spcBef>
              <a:spcAft>
                <a:spcPts val="600"/>
              </a:spcAft>
              <a:buClr>
                <a:schemeClr val="tx2"/>
              </a:buClr>
              <a:buSzPct val="70000"/>
            </a:pPr>
            <a:r>
              <a:rPr lang="en-US"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4. What area has had the greatest number of acres burned?</a:t>
            </a:r>
          </a:p>
        </p:txBody>
      </p:sp>
      <p:sp>
        <p:nvSpPr>
          <p:cNvPr id="7" name="TextBox 6">
            <a:extLst>
              <a:ext uri="{FF2B5EF4-FFF2-40B4-BE49-F238E27FC236}">
                <a16:creationId xmlns:a16="http://schemas.microsoft.com/office/drawing/2014/main" id="{8D18244B-F899-2049-9431-6716446DED54}"/>
              </a:ext>
            </a:extLst>
          </p:cNvPr>
          <p:cNvSpPr txBox="1"/>
          <p:nvPr/>
        </p:nvSpPr>
        <p:spPr>
          <a:xfrm>
            <a:off x="8338430" y="1634112"/>
            <a:ext cx="2757062" cy="923330"/>
          </a:xfrm>
          <a:prstGeom prst="rect">
            <a:avLst/>
          </a:prstGeom>
          <a:solidFill>
            <a:schemeClr val="bg2">
              <a:lumMod val="75000"/>
              <a:lumOff val="25000"/>
            </a:schemeClr>
          </a:solidFill>
        </p:spPr>
        <p:txBody>
          <a:bodyPr wrap="square">
            <a:spAutoFit/>
          </a:bodyPr>
          <a:lstStyle/>
          <a:p>
            <a:pPr algn="ctr"/>
            <a:r>
              <a:rPr lang="en-US" dirty="0">
                <a:effectLst/>
                <a:latin typeface="+mj-lt"/>
              </a:rPr>
              <a:t>EOA: </a:t>
            </a:r>
            <a:r>
              <a:rPr lang="en-US" b="0" dirty="0">
                <a:effectLst/>
                <a:latin typeface="+mj-lt"/>
              </a:rPr>
              <a:t>East</a:t>
            </a:r>
          </a:p>
          <a:p>
            <a:pPr algn="ctr"/>
            <a:r>
              <a:rPr lang="en-US" b="0" dirty="0">
                <a:effectLst/>
                <a:latin typeface="+mj-lt"/>
              </a:rPr>
              <a:t>NOA: North</a:t>
            </a:r>
          </a:p>
          <a:p>
            <a:pPr algn="ctr"/>
            <a:r>
              <a:rPr lang="en-US" b="0" dirty="0">
                <a:effectLst/>
                <a:latin typeface="+mj-lt"/>
              </a:rPr>
              <a:t>SOA: South</a:t>
            </a:r>
            <a:endParaRPr lang="en-US" dirty="0">
              <a:latin typeface="+mj-lt"/>
            </a:endParaRPr>
          </a:p>
        </p:txBody>
      </p:sp>
      <p:pic>
        <p:nvPicPr>
          <p:cNvPr id="13" name="Picture 12">
            <a:extLst>
              <a:ext uri="{FF2B5EF4-FFF2-40B4-BE49-F238E27FC236}">
                <a16:creationId xmlns:a16="http://schemas.microsoft.com/office/drawing/2014/main" id="{81F4C7A3-AC1A-B228-2F91-9324933077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530" y="3702005"/>
            <a:ext cx="6381750" cy="730250"/>
          </a:xfrm>
          <a:prstGeom prst="rect">
            <a:avLst/>
          </a:prstGeom>
        </p:spPr>
      </p:pic>
      <p:pic>
        <p:nvPicPr>
          <p:cNvPr id="10" name="Picture 9" descr="Text&#10;&#10;Description automatically generated with low confidence">
            <a:extLst>
              <a:ext uri="{FF2B5EF4-FFF2-40B4-BE49-F238E27FC236}">
                <a16:creationId xmlns:a16="http://schemas.microsoft.com/office/drawing/2014/main" id="{2132545D-A88C-64D6-C63A-9DD182E08125}"/>
              </a:ext>
            </a:extLst>
          </p:cNvPr>
          <p:cNvPicPr>
            <a:picLocks noChangeAspect="1"/>
          </p:cNvPicPr>
          <p:nvPr/>
        </p:nvPicPr>
        <p:blipFill rotWithShape="1">
          <a:blip r:embed="rId4">
            <a:extLst>
              <a:ext uri="{28A0092B-C50C-407E-A947-70E740481C1C}">
                <a14:useLocalDpi xmlns:a14="http://schemas.microsoft.com/office/drawing/2010/main" val="0"/>
              </a:ext>
            </a:extLst>
          </a:blip>
          <a:srcRect l="490" t="8277"/>
          <a:stretch/>
        </p:blipFill>
        <p:spPr>
          <a:xfrm>
            <a:off x="5764337" y="4735353"/>
            <a:ext cx="5835490" cy="909769"/>
          </a:xfrm>
          <a:prstGeom prst="rect">
            <a:avLst/>
          </a:prstGeom>
        </p:spPr>
      </p:pic>
      <p:pic>
        <p:nvPicPr>
          <p:cNvPr id="14" name="Picture 13" descr="Table&#10;&#10;Description automatically generated">
            <a:extLst>
              <a:ext uri="{FF2B5EF4-FFF2-40B4-BE49-F238E27FC236}">
                <a16:creationId xmlns:a16="http://schemas.microsoft.com/office/drawing/2014/main" id="{4C33D839-5286-033F-A855-A92E421D4AA9}"/>
              </a:ext>
            </a:extLst>
          </p:cNvPr>
          <p:cNvPicPr>
            <a:picLocks noChangeAspect="1"/>
          </p:cNvPicPr>
          <p:nvPr/>
        </p:nvPicPr>
        <p:blipFill rotWithShape="1">
          <a:blip r:embed="rId5">
            <a:extLst>
              <a:ext uri="{28A0092B-C50C-407E-A947-70E740481C1C}">
                <a14:useLocalDpi xmlns:a14="http://schemas.microsoft.com/office/drawing/2010/main" val="0"/>
              </a:ext>
            </a:extLst>
          </a:blip>
          <a:srcRect t="4058"/>
          <a:stretch/>
        </p:blipFill>
        <p:spPr>
          <a:xfrm>
            <a:off x="514720" y="4067130"/>
            <a:ext cx="1745386" cy="1637550"/>
          </a:xfrm>
          <a:prstGeom prst="rect">
            <a:avLst/>
          </a:prstGeom>
          <a:ln w="19050">
            <a:solidFill>
              <a:schemeClr val="bg2"/>
            </a:solidFill>
          </a:ln>
        </p:spPr>
      </p:pic>
      <p:pic>
        <p:nvPicPr>
          <p:cNvPr id="16" name="Picture 15" descr="Table&#10;&#10;Description automatically generated">
            <a:extLst>
              <a:ext uri="{FF2B5EF4-FFF2-40B4-BE49-F238E27FC236}">
                <a16:creationId xmlns:a16="http://schemas.microsoft.com/office/drawing/2014/main" id="{64BB3D8F-C66E-D61B-2E8E-DD0F0E945C97}"/>
              </a:ext>
            </a:extLst>
          </p:cNvPr>
          <p:cNvPicPr>
            <a:picLocks noChangeAspect="1"/>
          </p:cNvPicPr>
          <p:nvPr/>
        </p:nvPicPr>
        <p:blipFill rotWithShape="1">
          <a:blip r:embed="rId6">
            <a:extLst>
              <a:ext uri="{28A0092B-C50C-407E-A947-70E740481C1C}">
                <a14:useLocalDpi xmlns:a14="http://schemas.microsoft.com/office/drawing/2010/main" val="0"/>
              </a:ext>
            </a:extLst>
          </a:blip>
          <a:srcRect r="4578"/>
          <a:stretch/>
        </p:blipFill>
        <p:spPr>
          <a:xfrm>
            <a:off x="2564119" y="4052811"/>
            <a:ext cx="2216692" cy="1637550"/>
          </a:xfrm>
          <a:prstGeom prst="rect">
            <a:avLst/>
          </a:prstGeom>
          <a:ln w="19050">
            <a:solidFill>
              <a:schemeClr val="bg2"/>
            </a:solidFill>
          </a:ln>
        </p:spPr>
      </p:pic>
    </p:spTree>
    <p:extLst>
      <p:ext uri="{BB962C8B-B14F-4D97-AF65-F5344CB8AC3E}">
        <p14:creationId xmlns:p14="http://schemas.microsoft.com/office/powerpoint/2010/main" val="735157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8D831-0D84-23E5-ED8C-391620CB3064}"/>
              </a:ext>
            </a:extLst>
          </p:cNvPr>
          <p:cNvSpPr txBox="1">
            <a:spLocks/>
          </p:cNvSpPr>
          <p:nvPr/>
        </p:nvSpPr>
        <p:spPr>
          <a:xfrm>
            <a:off x="919119" y="185057"/>
            <a:ext cx="10353762" cy="970450"/>
          </a:xfrm>
          <a:prstGeom prst="rect">
            <a:avLst/>
          </a:prstGeom>
        </p:spPr>
        <p:txBody>
          <a:bodyPr vert="horz" lIns="91440" tIns="45720" rIns="91440" bIns="45720" rtlCol="0" anchor="ctr">
            <a:normAutofit/>
          </a:bodyPr>
          <a:lstStyle>
            <a:lvl1pPr marL="342900" indent="-306000" algn="ctr" defTabSz="457200" rtl="0" eaLnBrk="1" latinLnBrk="0" hangingPunct="1">
              <a:spcBef>
                <a:spcPct val="0"/>
              </a:spcBef>
              <a:spcAft>
                <a:spcPts val="600"/>
              </a:spcAft>
              <a:buClr>
                <a:schemeClr val="tx2"/>
              </a:buClr>
              <a:buSzPct val="70000"/>
              <a:buFont typeface="Wingdings 2" charset="2"/>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Information About Each Area Of Oregon</a:t>
            </a:r>
          </a:p>
        </p:txBody>
      </p:sp>
      <p:sp>
        <p:nvSpPr>
          <p:cNvPr id="4" name="Rectangle 3">
            <a:extLst>
              <a:ext uri="{FF2B5EF4-FFF2-40B4-BE49-F238E27FC236}">
                <a16:creationId xmlns:a16="http://schemas.microsoft.com/office/drawing/2014/main" id="{C5D31400-11BA-443E-120D-F4AE045DC47F}"/>
              </a:ext>
            </a:extLst>
          </p:cNvPr>
          <p:cNvSpPr/>
          <p:nvPr/>
        </p:nvSpPr>
        <p:spPr>
          <a:xfrm>
            <a:off x="0" y="1155507"/>
            <a:ext cx="12192000" cy="195552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14D0014F-BF9F-4A9C-0B21-7CEBE6D8E8E8}"/>
              </a:ext>
            </a:extLst>
          </p:cNvPr>
          <p:cNvPicPr>
            <a:picLocks noChangeAspect="1"/>
          </p:cNvPicPr>
          <p:nvPr/>
        </p:nvPicPr>
        <p:blipFill rotWithShape="1">
          <a:blip r:embed="rId2">
            <a:extLst>
              <a:ext uri="{28A0092B-C50C-407E-A947-70E740481C1C}">
                <a14:useLocalDpi xmlns:a14="http://schemas.microsoft.com/office/drawing/2010/main" val="0"/>
              </a:ext>
            </a:extLst>
          </a:blip>
          <a:srcRect t="4058"/>
          <a:stretch/>
        </p:blipFill>
        <p:spPr>
          <a:xfrm>
            <a:off x="2955664" y="1323224"/>
            <a:ext cx="1745386" cy="1637550"/>
          </a:xfrm>
          <a:prstGeom prst="rect">
            <a:avLst/>
          </a:prstGeom>
          <a:ln w="19050">
            <a:solidFill>
              <a:schemeClr val="bg2"/>
            </a:solidFill>
          </a:ln>
        </p:spPr>
      </p:pic>
      <p:pic>
        <p:nvPicPr>
          <p:cNvPr id="11" name="Picture 10" descr="Table&#10;&#10;Description automatically generated">
            <a:extLst>
              <a:ext uri="{FF2B5EF4-FFF2-40B4-BE49-F238E27FC236}">
                <a16:creationId xmlns:a16="http://schemas.microsoft.com/office/drawing/2014/main" id="{1C10EF04-7183-3EAF-E59A-9C3BB601DC19}"/>
              </a:ext>
            </a:extLst>
          </p:cNvPr>
          <p:cNvPicPr>
            <a:picLocks noChangeAspect="1"/>
          </p:cNvPicPr>
          <p:nvPr/>
        </p:nvPicPr>
        <p:blipFill rotWithShape="1">
          <a:blip r:embed="rId3">
            <a:extLst>
              <a:ext uri="{28A0092B-C50C-407E-A947-70E740481C1C}">
                <a14:useLocalDpi xmlns:a14="http://schemas.microsoft.com/office/drawing/2010/main" val="0"/>
              </a:ext>
            </a:extLst>
          </a:blip>
          <a:srcRect r="4578"/>
          <a:stretch/>
        </p:blipFill>
        <p:spPr>
          <a:xfrm>
            <a:off x="6382606" y="1307182"/>
            <a:ext cx="2216692" cy="1637550"/>
          </a:xfrm>
          <a:prstGeom prst="rect">
            <a:avLst/>
          </a:prstGeom>
          <a:ln w="19050">
            <a:solidFill>
              <a:schemeClr val="bg2"/>
            </a:solidFill>
          </a:ln>
        </p:spPr>
      </p:pic>
      <p:pic>
        <p:nvPicPr>
          <p:cNvPr id="12" name="Picture 11" descr="Map&#10;&#10;Description automatically generated">
            <a:extLst>
              <a:ext uri="{FF2B5EF4-FFF2-40B4-BE49-F238E27FC236}">
                <a16:creationId xmlns:a16="http://schemas.microsoft.com/office/drawing/2014/main" id="{561F82D4-63BD-807E-E304-A78F6C9744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247" y="3227574"/>
            <a:ext cx="5909916" cy="3157352"/>
          </a:xfrm>
          <a:prstGeom prst="rect">
            <a:avLst/>
          </a:prstGeom>
        </p:spPr>
      </p:pic>
      <p:sp>
        <p:nvSpPr>
          <p:cNvPr id="13" name="TextBox 12">
            <a:extLst>
              <a:ext uri="{FF2B5EF4-FFF2-40B4-BE49-F238E27FC236}">
                <a16:creationId xmlns:a16="http://schemas.microsoft.com/office/drawing/2014/main" id="{7662D1D9-BE41-AA10-76AF-DA00426E6BE9}"/>
              </a:ext>
            </a:extLst>
          </p:cNvPr>
          <p:cNvSpPr txBox="1"/>
          <p:nvPr/>
        </p:nvSpPr>
        <p:spPr>
          <a:xfrm>
            <a:off x="417617" y="6389884"/>
            <a:ext cx="6487484" cy="400110"/>
          </a:xfrm>
          <a:prstGeom prst="rect">
            <a:avLst/>
          </a:prstGeom>
          <a:noFill/>
        </p:spPr>
        <p:txBody>
          <a:bodyPr wrap="square">
            <a:spAutoFit/>
          </a:bodyPr>
          <a:lstStyle/>
          <a:p>
            <a:pPr algn="l"/>
            <a:r>
              <a:rPr lang="en-US" sz="1000" b="0" i="0" dirty="0">
                <a:effectLst/>
              </a:rPr>
              <a:t>About Oregon's forests. Oregon Department of Forestry : About Oregon's forests : Forest benefits : State of Oregon. (n.d.). Retrieved April 24, 2023, from </a:t>
            </a:r>
            <a:r>
              <a:rPr lang="en-US" sz="1000" b="0" i="0" u="sng" dirty="0">
                <a:effectLst/>
                <a:hlinkClick r:id="rId5">
                  <a:extLst>
                    <a:ext uri="{A12FA001-AC4F-418D-AE19-62706E023703}">
                      <ahyp:hlinkClr xmlns:ahyp="http://schemas.microsoft.com/office/drawing/2018/hyperlinkcolor" val="tx"/>
                    </a:ext>
                  </a:extLst>
                </a:hlinkClick>
              </a:rPr>
              <a:t>https://www.oregon.gov/odf/forestbenefits/pages/aboutforests.aspx</a:t>
            </a:r>
            <a:endParaRPr lang="en-US" sz="1000" b="0" i="0" dirty="0">
              <a:effectLst/>
            </a:endParaRPr>
          </a:p>
        </p:txBody>
      </p:sp>
      <p:sp>
        <p:nvSpPr>
          <p:cNvPr id="5" name="TextBox 4">
            <a:extLst>
              <a:ext uri="{FF2B5EF4-FFF2-40B4-BE49-F238E27FC236}">
                <a16:creationId xmlns:a16="http://schemas.microsoft.com/office/drawing/2014/main" id="{EF3540E3-5DDE-ACFD-474B-947BB3F58367}"/>
              </a:ext>
            </a:extLst>
          </p:cNvPr>
          <p:cNvSpPr txBox="1"/>
          <p:nvPr/>
        </p:nvSpPr>
        <p:spPr>
          <a:xfrm>
            <a:off x="7993872" y="3934632"/>
            <a:ext cx="2757062" cy="1743235"/>
          </a:xfrm>
          <a:prstGeom prst="rect">
            <a:avLst/>
          </a:prstGeom>
          <a:solidFill>
            <a:schemeClr val="bg2">
              <a:lumMod val="75000"/>
              <a:lumOff val="25000"/>
            </a:schemeClr>
          </a:solidFill>
        </p:spPr>
        <p:txBody>
          <a:bodyPr wrap="square">
            <a:spAutoFit/>
          </a:bodyPr>
          <a:lstStyle/>
          <a:p>
            <a:pPr algn="ctr"/>
            <a:r>
              <a:rPr lang="en-US" dirty="0">
                <a:effectLst/>
                <a:latin typeface="+mj-lt"/>
              </a:rPr>
              <a:t>EOA: </a:t>
            </a:r>
            <a:r>
              <a:rPr lang="en-US" b="0" dirty="0">
                <a:effectLst/>
                <a:latin typeface="+mj-lt"/>
              </a:rPr>
              <a:t>Eastern Oregon Area</a:t>
            </a:r>
            <a:endParaRPr lang="en-US" dirty="0">
              <a:latin typeface="+mj-lt"/>
            </a:endParaRPr>
          </a:p>
          <a:p>
            <a:pPr algn="ctr"/>
            <a:r>
              <a:rPr lang="en-US" b="0" dirty="0">
                <a:effectLst/>
                <a:latin typeface="+mj-lt"/>
              </a:rPr>
              <a:t>NOA: Northern Oregon Area</a:t>
            </a:r>
            <a:endParaRPr lang="en-US" dirty="0">
              <a:latin typeface="+mj-lt"/>
            </a:endParaRPr>
          </a:p>
          <a:p>
            <a:pPr algn="ctr"/>
            <a:r>
              <a:rPr lang="en-US" b="0" dirty="0">
                <a:effectLst/>
                <a:latin typeface="+mj-lt"/>
              </a:rPr>
              <a:t>SOA: Southern Oregon Area</a:t>
            </a:r>
            <a:endParaRPr lang="en-US" dirty="0">
              <a:latin typeface="+mj-lt"/>
            </a:endParaRPr>
          </a:p>
        </p:txBody>
      </p:sp>
    </p:spTree>
    <p:extLst>
      <p:ext uri="{BB962C8B-B14F-4D97-AF65-F5344CB8AC3E}">
        <p14:creationId xmlns:p14="http://schemas.microsoft.com/office/powerpoint/2010/main" val="23639746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6430</TotalTime>
  <Words>1362</Words>
  <Application>Microsoft Office PowerPoint</Application>
  <PresentationFormat>Widescreen</PresentationFormat>
  <Paragraphs>181</Paragraphs>
  <Slides>24</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Helvetica Neue</vt:lpstr>
      <vt:lpstr>Arial</vt:lpstr>
      <vt:lpstr>Calibri</vt:lpstr>
      <vt:lpstr>Calisto MT</vt:lpstr>
      <vt:lpstr>Wingdings 2</vt:lpstr>
      <vt:lpstr>Slate</vt:lpstr>
      <vt:lpstr>PowerPoint Presentation</vt:lpstr>
      <vt:lpstr>Dataset obtained from oregon.gov Open Data Portal. Dataset name is ODF Fire Occurrence Data 2000-2022. https://data.oregon.gov/Natural-Resources/ODF-Fire-Occurrence-Data-2000-2022/fbwv-q84y    Dataset contains 23.5k items and 38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Oregon Fires</dc:title>
  <dc:creator>J S</dc:creator>
  <cp:lastModifiedBy>J S</cp:lastModifiedBy>
  <cp:revision>113</cp:revision>
  <dcterms:created xsi:type="dcterms:W3CDTF">2023-04-20T02:19:53Z</dcterms:created>
  <dcterms:modified xsi:type="dcterms:W3CDTF">2023-08-04T14:14:08Z</dcterms:modified>
</cp:coreProperties>
</file>